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0" r:id="rId3"/>
    <p:sldId id="325" r:id="rId5"/>
    <p:sldId id="342" r:id="rId6"/>
    <p:sldId id="343" r:id="rId7"/>
    <p:sldId id="344" r:id="rId8"/>
    <p:sldId id="345" r:id="rId9"/>
    <p:sldId id="390" r:id="rId10"/>
    <p:sldId id="346" r:id="rId11"/>
    <p:sldId id="369" r:id="rId12"/>
    <p:sldId id="347" r:id="rId13"/>
    <p:sldId id="348" r:id="rId14"/>
    <p:sldId id="391" r:id="rId15"/>
    <p:sldId id="392" r:id="rId16"/>
    <p:sldId id="395" r:id="rId17"/>
    <p:sldId id="393" r:id="rId18"/>
    <p:sldId id="394" r:id="rId19"/>
    <p:sldId id="349" r:id="rId20"/>
    <p:sldId id="350" r:id="rId21"/>
    <p:sldId id="352" r:id="rId22"/>
    <p:sldId id="354" r:id="rId23"/>
    <p:sldId id="355" r:id="rId24"/>
    <p:sldId id="356" r:id="rId25"/>
    <p:sldId id="389" r:id="rId26"/>
    <p:sldId id="366" r:id="rId27"/>
    <p:sldId id="398" r:id="rId28"/>
    <p:sldId id="396" r:id="rId29"/>
    <p:sldId id="399" r:id="rId30"/>
    <p:sldId id="309" r:id="rId31"/>
  </p:sldIdLst>
  <p:sldSz cx="9144000" cy="5143500"/>
  <p:notesSz cx="6858000" cy="9144000"/>
  <p:defaultTextStyle>
    <a:lvl1pPr marL="0" lvl="0" algn="l" defTabSz="914400">
      <a:defRPr sz="1800" kern="1200">
        <a:solidFill>
          <a:schemeClr val="tx1"/>
        </a:solidFill>
        <a:latin typeface="Calibri" panose="020F0502020204030204"/>
        <a:ea typeface="宋体" panose="02010600030101010101" pitchFamily="2" charset="-122"/>
      </a:defRPr>
    </a:lvl1pPr>
    <a:lvl2pPr marL="457200" lvl="1" algn="l" defTabSz="914400">
      <a:defRPr sz="1800" kern="1200">
        <a:solidFill>
          <a:schemeClr val="tx1"/>
        </a:solidFill>
        <a:latin typeface="Calibri" panose="020F0502020204030204"/>
        <a:ea typeface="宋体" panose="02010600030101010101" pitchFamily="2" charset="-122"/>
      </a:defRPr>
    </a:lvl2pPr>
    <a:lvl3pPr marL="914400" lvl="2" algn="l" defTabSz="914400">
      <a:defRPr sz="1800" kern="1200">
        <a:solidFill>
          <a:schemeClr val="tx1"/>
        </a:solidFill>
        <a:latin typeface="Calibri" panose="020F0502020204030204"/>
        <a:ea typeface="宋体" panose="02010600030101010101" pitchFamily="2" charset="-122"/>
      </a:defRPr>
    </a:lvl3pPr>
    <a:lvl4pPr marL="1371600" lvl="3" algn="l" defTabSz="914400">
      <a:defRPr sz="1800" kern="1200">
        <a:solidFill>
          <a:schemeClr val="tx1"/>
        </a:solidFill>
        <a:latin typeface="Calibri" panose="020F0502020204030204"/>
        <a:ea typeface="宋体" panose="02010600030101010101" pitchFamily="2" charset="-122"/>
      </a:defRPr>
    </a:lvl4pPr>
    <a:lvl5pPr marL="1828800" lvl="4" algn="l" defTabSz="914400">
      <a:defRPr sz="1800" kern="1200">
        <a:solidFill>
          <a:schemeClr val="tx1"/>
        </a:solidFill>
        <a:latin typeface="Calibri" panose="020F0502020204030204"/>
        <a:ea typeface="宋体" panose="02010600030101010101" pitchFamily="2" charset="-122"/>
      </a:defRPr>
    </a:lvl5pPr>
    <a:lvl6pPr marL="2286000" lvl="5" algn="l" defTabSz="914400">
      <a:defRPr sz="1800" kern="1200">
        <a:solidFill>
          <a:schemeClr val="tx1"/>
        </a:solidFill>
        <a:latin typeface="Calibri" panose="020F0502020204030204"/>
        <a:ea typeface="宋体" panose="02010600030101010101" pitchFamily="2" charset="-122"/>
      </a:defRPr>
    </a:lvl6pPr>
    <a:lvl7pPr marL="2743200" lvl="6" algn="l" defTabSz="914400">
      <a:defRPr sz="1800" kern="1200">
        <a:solidFill>
          <a:schemeClr val="tx1"/>
        </a:solidFill>
        <a:latin typeface="Calibri" panose="020F0502020204030204"/>
        <a:ea typeface="宋体" panose="02010600030101010101" pitchFamily="2" charset="-122"/>
      </a:defRPr>
    </a:lvl7pPr>
    <a:lvl8pPr marL="3200400" lvl="7" algn="l" defTabSz="914400">
      <a:defRPr sz="1800" kern="1200">
        <a:solidFill>
          <a:schemeClr val="tx1"/>
        </a:solidFill>
        <a:latin typeface="Calibri" panose="020F0502020204030204"/>
        <a:ea typeface="宋体" panose="02010600030101010101" pitchFamily="2" charset="-122"/>
      </a:defRPr>
    </a:lvl8pPr>
    <a:lvl9pPr marL="3657600" lvl="8" algn="l" defTabSz="914400">
      <a:defRPr sz="1800" kern="1200">
        <a:solidFill>
          <a:schemeClr val="tx1"/>
        </a:solidFill>
        <a:latin typeface="Calibri" panose="020F0502020204030204"/>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rPr/>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rPr/>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idx="1"/>
          </p:nvPr>
        </p:nvSpPr>
        <p:spPr/>
        <p:txBody>
          <a:bodyPr/>
          <a:lstStyle/>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8" name="标题 1"/>
          <p:cNvSpPr/>
          <p:nvPr>
            <p:ph type="ctrTitle" hasCustomPrompt="1"/>
          </p:nvPr>
        </p:nvSpPr>
        <p:spPr>
          <a:xfrm>
            <a:off x="1421312" y="1597819"/>
            <a:ext cx="6247033" cy="1102519"/>
          </a:xfrm>
        </p:spPr>
        <p:txBody>
          <a:bodyPr/>
          <a:lstStyle>
            <a:lvl1pPr lvl="0">
              <a:defRPr sz="3600" b="1">
                <a:latin typeface="微软雅黑" panose="020B0503020204020204" charset="-122"/>
                <a:ea typeface="微软雅黑" panose="020B0503020204020204" charset="-122"/>
              </a:defRPr>
            </a:lvl1pPr>
          </a:lstStyle>
          <a:p>
            <a:r>
              <a:rPr lang="zh-CN"/>
              <a:t>标题位置</a:t>
            </a:r>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13" name="标题 1"/>
          <p:cNvSpPr/>
          <p:nvPr>
            <p:ph type="title" hasCustomPrompt="1"/>
          </p:nvPr>
        </p:nvSpPr>
        <p:spPr>
          <a:xfrm>
            <a:off x="427142" y="232918"/>
            <a:ext cx="4936947" cy="448622"/>
          </a:xfrm>
        </p:spPr>
        <p:txBody>
          <a:bodyPr/>
          <a:lstStyle>
            <a:lvl1pPr lvl="0" algn="l">
              <a:defRPr sz="2800">
                <a:latin typeface="微软雅黑" panose="020B0503020204020204" charset="-122"/>
                <a:ea typeface="微软雅黑" panose="020B0503020204020204" charset="-122"/>
              </a:defRPr>
            </a:lvl1pPr>
          </a:lstStyle>
          <a:p>
            <a:r>
              <a:rPr lang="zh-CN"/>
              <a:t>项目标题</a:t>
            </a:r>
            <a:endParaRPr lang="zh-CN"/>
          </a:p>
        </p:txBody>
      </p:sp>
      <p:sp>
        <p:nvSpPr>
          <p:cNvPr id="14" name="内容占位符 2"/>
          <p:cNvSpPr/>
          <p:nvPr>
            <p:ph idx="1" hasCustomPrompt="1"/>
          </p:nvPr>
        </p:nvSpPr>
        <p:spPr>
          <a:xfrm>
            <a:off x="427140" y="789552"/>
            <a:ext cx="7097187" cy="3888432"/>
          </a:xfrm>
        </p:spPr>
        <p:txBody>
          <a:bodyPr>
            <a:normAutofit/>
          </a:bodyPr>
          <a:lstStyle>
            <a:lvl1pPr marL="342900" lvl="0" indent="-342900" algn="l" defTabSz="914400">
              <a:lnSpc>
                <a:spcPct val="100000"/>
              </a:lnSpc>
              <a:spcBef>
                <a:spcPct val="20000"/>
              </a:spcBef>
              <a:spcAft>
                <a:spcPts val="0"/>
              </a:spcAft>
              <a:buFont typeface="Arial" panose="020B0604020202020204" pitchFamily="34" charset="0"/>
              <a:buChar char="•"/>
              <a:defRPr sz="2000">
                <a:latin typeface="微软雅黑" panose="020B0503020204020204" charset="-122"/>
                <a:ea typeface="微软雅黑" panose="020B0503020204020204" charset="-122"/>
              </a:defRPr>
            </a:lvl1pPr>
            <a:lvl2pPr lvl="1">
              <a:defRPr>
                <a:latin typeface="微软雅黑" panose="020B0503020204020204" charset="-122"/>
                <a:ea typeface="微软雅黑" panose="020B0503020204020204" charset="-122"/>
              </a:defRPr>
            </a:lvl2pPr>
            <a:lvl3pPr lvl="2">
              <a:defRPr>
                <a:latin typeface="微软雅黑" panose="020B0503020204020204" charset="-122"/>
                <a:ea typeface="微软雅黑" panose="020B0503020204020204" charset="-122"/>
              </a:defRPr>
            </a:lvl3pPr>
            <a:lvl4pPr lvl="3">
              <a:defRPr>
                <a:latin typeface="微软雅黑" panose="020B0503020204020204" charset="-122"/>
                <a:ea typeface="微软雅黑" panose="020B0503020204020204" charset="-122"/>
              </a:defRPr>
            </a:lvl4pPr>
            <a:lvl5pPr lvl="4">
              <a:defRPr>
                <a:latin typeface="微软雅黑" panose="020B0503020204020204" charset="-122"/>
                <a:ea typeface="微软雅黑" panose="020B0503020204020204" charset="-122"/>
              </a:defRPr>
            </a:lvl5pPr>
          </a:lstStyle>
          <a:p>
            <a:pPr lvl="0"/>
            <a:r>
              <a:rPr lang="zh-CN"/>
              <a:t>此处文字为微软雅黑</a:t>
            </a:r>
            <a:endParaRPr lang="en-US"/>
          </a:p>
          <a:p>
            <a:pPr marL="342900" lvl="0" indent="-342900" algn="l" defTabSz="914400">
              <a:lnSpc>
                <a:spcPct val="100000"/>
              </a:lnSpc>
              <a:spcBef>
                <a:spcPct val="20000"/>
              </a:spcBef>
              <a:spcAft>
                <a:spcPts val="0"/>
              </a:spcAft>
              <a:buFont typeface="Arial" panose="020B0604020202020204" pitchFamily="34" charset="0"/>
              <a:buChar char="•"/>
            </a:pPr>
            <a:r>
              <a:rPr lang="zh-CN"/>
              <a:t>此处文字为微软雅黑</a:t>
            </a:r>
            <a:endParaRPr lang="en-US"/>
          </a:p>
          <a:p>
            <a:pPr marL="342900" lvl="0" indent="-342900" algn="l" defTabSz="914400">
              <a:lnSpc>
                <a:spcPct val="100000"/>
              </a:lnSpc>
              <a:spcBef>
                <a:spcPct val="20000"/>
              </a:spcBef>
              <a:spcAft>
                <a:spcPts val="0"/>
              </a:spcAft>
              <a:buFont typeface="Arial" panose="020B0604020202020204" pitchFamily="34" charset="0"/>
              <a:buChar char="•"/>
            </a:pPr>
            <a:r>
              <a:rPr lang="zh-CN"/>
              <a:t>此处文字为微软雅黑</a:t>
            </a:r>
            <a:endParaRPr lang="en-US"/>
          </a:p>
          <a:p>
            <a:pPr lvl="0"/>
            <a:endParaRPr lang="en-US"/>
          </a:p>
          <a:p>
            <a:pPr lvl="0"/>
            <a:endParaRPr lang="zh-CN"/>
          </a:p>
        </p:txBody>
      </p:sp>
      <p:cxnSp>
        <p:nvCxnSpPr>
          <p:cNvPr id="16" name="直接连接符 15"/>
          <p:cNvCxnSpPr/>
          <p:nvPr/>
        </p:nvCxnSpPr>
        <p:spPr>
          <a:xfrm>
            <a:off x="427142" y="681540"/>
            <a:ext cx="6881163" cy="0"/>
          </a:xfrm>
          <a:prstGeom prst="line">
            <a:avLst/>
          </a:prstGeom>
          <a:ln w="12700">
            <a:solidFill>
              <a:srgbClr val="4D4D4F"/>
            </a:solidFill>
            <a:prstDash val="solid"/>
          </a:ln>
        </p:spPr>
      </p:cxnSp>
      <p:cxnSp>
        <p:nvCxnSpPr>
          <p:cNvPr id="18" name="直接连接符 17"/>
          <p:cNvCxnSpPr/>
          <p:nvPr/>
        </p:nvCxnSpPr>
        <p:spPr>
          <a:xfrm>
            <a:off x="427142" y="4785996"/>
            <a:ext cx="8261983" cy="0"/>
          </a:xfrm>
          <a:prstGeom prst="line">
            <a:avLst/>
          </a:prstGeom>
          <a:ln w="12700">
            <a:solidFill>
              <a:srgbClr val="4D4D4F"/>
            </a:solidFill>
            <a:prstDash val="solid"/>
          </a:ln>
        </p:spPr>
      </p:cxnSp>
      <p:pic>
        <p:nvPicPr>
          <p:cNvPr id="1026" name="Picture 2"/>
          <p:cNvPicPr/>
          <p:nvPr/>
        </p:nvPicPr>
        <p:blipFill>
          <a:blip r:embed="rId2"/>
          <a:stretch>
            <a:fillRect/>
          </a:stretch>
        </p:blipFill>
        <p:spPr>
          <a:xfrm>
            <a:off x="8460432" y="51470"/>
            <a:ext cx="597138" cy="597138"/>
          </a:xfrm>
          <a:prstGeom prst="rect">
            <a:avLst/>
          </a:prstGeom>
          <a:noFill/>
        </p:spPr>
      </p:pic>
      <p:pic>
        <p:nvPicPr>
          <p:cNvPr id="2" name="图片 1"/>
          <p:cNvPicPr/>
          <p:nvPr/>
        </p:nvPicPr>
        <p:blipFill>
          <a:blip r:embed="rId3"/>
          <a:stretch>
            <a:fillRect/>
          </a:stretch>
        </p:blipFill>
        <p:spPr>
          <a:xfrm>
            <a:off x="188704" y="4847659"/>
            <a:ext cx="1398092" cy="215341"/>
          </a:xfrm>
          <a:prstGeom prst="rect">
            <a:avLst/>
          </a:prstGeom>
        </p:spPr>
      </p:pic>
      <p:sp>
        <p:nvSpPr>
          <p:cNvPr id="3" name="矩形 2"/>
          <p:cNvSpPr/>
          <p:nvPr/>
        </p:nvSpPr>
        <p:spPr>
          <a:xfrm>
            <a:off x="7376395" y="4816831"/>
            <a:ext cx="1569660" cy="276999"/>
          </a:xfrm>
          <a:prstGeom prst="rect">
            <a:avLst/>
          </a:prstGeom>
        </p:spPr>
        <p:txBody>
          <a:bodyPr wrap="none">
            <a:spAutoFit/>
          </a:bodyPr>
          <a:lstStyle/>
          <a:p>
            <a:r>
              <a:rPr lang="zh-CN" sz="1200" b="0" i="1">
                <a:solidFill>
                  <a:srgbClr val="333333"/>
                </a:solidFill>
                <a:latin typeface="微软雅黑" panose="020B0503020204020204" charset="-122"/>
                <a:ea typeface="微软雅黑" panose="020B0503020204020204" charset="-122"/>
              </a:rPr>
              <a:t>德才兼备、知行合一</a:t>
            </a:r>
            <a:endParaRPr lang="zh-CN" sz="1200" b="0" i="1">
              <a:latin typeface="微软雅黑" panose="020B0503020204020204" charset="-122"/>
              <a:ea typeface="微软雅黑" panose="020B050302020402020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cxnSp>
        <p:nvCxnSpPr>
          <p:cNvPr id="12" name="直接连接符 11"/>
          <p:cNvCxnSpPr/>
          <p:nvPr/>
        </p:nvCxnSpPr>
        <p:spPr>
          <a:xfrm>
            <a:off x="427142" y="4785996"/>
            <a:ext cx="8261983" cy="0"/>
          </a:xfrm>
          <a:prstGeom prst="line">
            <a:avLst/>
          </a:prstGeom>
          <a:ln w="12700">
            <a:solidFill>
              <a:srgbClr val="4D4D4F"/>
            </a:solidFill>
            <a:prstDash val="soli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
        <p:nvSpPr>
          <p:cNvPr id="3" name="内容占位符 2"/>
          <p:cNvSpPr/>
          <p:nvPr>
            <p:ph idx="1" hasCustomPrompt="1"/>
          </p:nvPr>
        </p:nvSpPr>
        <p:spPr>
          <a:xfrm>
            <a:off x="427140" y="789552"/>
            <a:ext cx="7097187" cy="3888432"/>
          </a:xfrm>
          <a:prstGeom prst="rect">
            <a:avLst/>
          </a:prstGeom>
        </p:spPr>
        <p:txBody>
          <a:bodyPr>
            <a:normAutofit/>
          </a:bodyPr>
          <a:lstStyle>
            <a:lvl1pPr marL="342900" lvl="0" indent="-342900" algn="l" defTabSz="914400">
              <a:lnSpc>
                <a:spcPct val="100000"/>
              </a:lnSpc>
              <a:spcBef>
                <a:spcPct val="20000"/>
              </a:spcBef>
              <a:spcAft>
                <a:spcPts val="0"/>
              </a:spcAft>
              <a:buFont typeface="Arial" panose="020B0604020202020204" pitchFamily="34" charset="0"/>
              <a:buChar char="•"/>
              <a:defRPr sz="2000">
                <a:latin typeface="微软雅黑" panose="020B0503020204020204" charset="-122"/>
                <a:ea typeface="微软雅黑" panose="020B0503020204020204" charset="-122"/>
              </a:defRPr>
            </a:lvl1pPr>
            <a:lvl2pPr lvl="1">
              <a:defRPr>
                <a:latin typeface="微软雅黑" panose="020B0503020204020204" charset="-122"/>
                <a:ea typeface="微软雅黑" panose="020B0503020204020204" charset="-122"/>
              </a:defRPr>
            </a:lvl2pPr>
            <a:lvl3pPr lvl="2">
              <a:defRPr>
                <a:latin typeface="微软雅黑" panose="020B0503020204020204" charset="-122"/>
                <a:ea typeface="微软雅黑" panose="020B0503020204020204" charset="-122"/>
              </a:defRPr>
            </a:lvl3pPr>
            <a:lvl4pPr lvl="3">
              <a:defRPr>
                <a:latin typeface="微软雅黑" panose="020B0503020204020204" charset="-122"/>
                <a:ea typeface="微软雅黑" panose="020B0503020204020204" charset="-122"/>
              </a:defRPr>
            </a:lvl4pPr>
            <a:lvl5pPr lvl="4">
              <a:defRPr>
                <a:latin typeface="微软雅黑" panose="020B0503020204020204" charset="-122"/>
                <a:ea typeface="微软雅黑" panose="020B0503020204020204" charset="-122"/>
              </a:defRPr>
            </a:lvl5pPr>
          </a:lstStyle>
          <a:p>
            <a:pPr lvl="0"/>
            <a:r>
              <a:rPr lang="zh-CN"/>
              <a:t>此处文字为微软雅黑</a:t>
            </a:r>
            <a:endParaRPr lang="en-US"/>
          </a:p>
          <a:p>
            <a:pPr marL="342900" lvl="0" indent="-342900" algn="l" defTabSz="914400">
              <a:lnSpc>
                <a:spcPct val="100000"/>
              </a:lnSpc>
              <a:spcBef>
                <a:spcPct val="20000"/>
              </a:spcBef>
              <a:spcAft>
                <a:spcPts val="0"/>
              </a:spcAft>
              <a:buFont typeface="Arial" panose="020B0604020202020204" pitchFamily="34" charset="0"/>
              <a:buChar char="•"/>
            </a:pPr>
            <a:r>
              <a:rPr lang="zh-CN"/>
              <a:t>此处文字为微软雅黑</a:t>
            </a:r>
            <a:endParaRPr lang="en-US"/>
          </a:p>
          <a:p>
            <a:pPr marL="342900" lvl="0" indent="-342900" algn="l" defTabSz="914400">
              <a:lnSpc>
                <a:spcPct val="100000"/>
              </a:lnSpc>
              <a:spcBef>
                <a:spcPct val="20000"/>
              </a:spcBef>
              <a:spcAft>
                <a:spcPts val="0"/>
              </a:spcAft>
              <a:buFont typeface="Arial" panose="020B0604020202020204" pitchFamily="34" charset="0"/>
              <a:buChar char="•"/>
            </a:pPr>
            <a:r>
              <a:rPr lang="zh-CN"/>
              <a:t>此处文字为微软雅黑</a:t>
            </a:r>
            <a:endParaRPr lang="en-US"/>
          </a:p>
          <a:p>
            <a:pPr lvl="0"/>
            <a:endParaRPr lang="en-US"/>
          </a:p>
          <a:p>
            <a:pPr lvl="0"/>
            <a:endParaRPr lang="zh-CN"/>
          </a:p>
        </p:txBody>
      </p:sp>
      <p:pic>
        <p:nvPicPr>
          <p:cNvPr id="11" name="Picture 2"/>
          <p:cNvPicPr/>
          <p:nvPr/>
        </p:nvPicPr>
        <p:blipFill>
          <a:blip r:embed="rId2"/>
          <a:stretch>
            <a:fillRect/>
          </a:stretch>
        </p:blipFill>
        <p:spPr>
          <a:xfrm>
            <a:off x="7063732" y="4461960"/>
            <a:ext cx="1900759" cy="1007952"/>
          </a:xfrm>
          <a:prstGeom prst="rect">
            <a:avLst/>
          </a:prstGeom>
          <a:noFill/>
        </p:spPr>
      </p:pic>
      <p:sp>
        <p:nvSpPr>
          <p:cNvPr id="14" name="内容占位符 2"/>
          <p:cNvSpPr/>
          <p:nvPr>
            <p:ph idx="10" hasCustomPrompt="1"/>
          </p:nvPr>
        </p:nvSpPr>
        <p:spPr>
          <a:xfrm>
            <a:off x="427140" y="789552"/>
            <a:ext cx="7097187" cy="3888432"/>
          </a:xfrm>
          <a:prstGeom prst="rect">
            <a:avLst/>
          </a:prstGeom>
        </p:spPr>
        <p:txBody>
          <a:bodyPr>
            <a:normAutofit/>
          </a:bodyPr>
          <a:lstStyle>
            <a:lvl1pPr marL="342900" lvl="0" indent="-342900" algn="l" defTabSz="914400">
              <a:lnSpc>
                <a:spcPct val="100000"/>
              </a:lnSpc>
              <a:spcBef>
                <a:spcPct val="20000"/>
              </a:spcBef>
              <a:spcAft>
                <a:spcPts val="0"/>
              </a:spcAft>
              <a:buFont typeface="Arial" panose="020B0604020202020204" pitchFamily="34" charset="0"/>
              <a:buChar char="•"/>
              <a:defRPr sz="2000">
                <a:latin typeface="微软雅黑" panose="020B0503020204020204" charset="-122"/>
                <a:ea typeface="微软雅黑" panose="020B0503020204020204" charset="-122"/>
              </a:defRPr>
            </a:lvl1pPr>
            <a:lvl2pPr lvl="1">
              <a:defRPr>
                <a:latin typeface="微软雅黑" panose="020B0503020204020204" charset="-122"/>
                <a:ea typeface="微软雅黑" panose="020B0503020204020204" charset="-122"/>
              </a:defRPr>
            </a:lvl2pPr>
            <a:lvl3pPr lvl="2">
              <a:defRPr>
                <a:latin typeface="微软雅黑" panose="020B0503020204020204" charset="-122"/>
                <a:ea typeface="微软雅黑" panose="020B0503020204020204" charset="-122"/>
              </a:defRPr>
            </a:lvl3pPr>
            <a:lvl4pPr lvl="3">
              <a:defRPr>
                <a:latin typeface="微软雅黑" panose="020B0503020204020204" charset="-122"/>
                <a:ea typeface="微软雅黑" panose="020B0503020204020204" charset="-122"/>
              </a:defRPr>
            </a:lvl4pPr>
            <a:lvl5pPr lvl="4">
              <a:defRPr>
                <a:latin typeface="微软雅黑" panose="020B0503020204020204" charset="-122"/>
                <a:ea typeface="微软雅黑" panose="020B0503020204020204" charset="-122"/>
              </a:defRPr>
            </a:lvl5pPr>
          </a:lstStyle>
          <a:p>
            <a:pPr lvl="0"/>
            <a:r>
              <a:rPr lang="zh-CN"/>
              <a:t>此处文字为微软雅黑</a:t>
            </a:r>
            <a:endParaRPr lang="en-US"/>
          </a:p>
          <a:p>
            <a:pPr marL="342900" lvl="0" indent="-342900" algn="l" defTabSz="914400">
              <a:lnSpc>
                <a:spcPct val="100000"/>
              </a:lnSpc>
              <a:spcBef>
                <a:spcPct val="20000"/>
              </a:spcBef>
              <a:spcAft>
                <a:spcPts val="0"/>
              </a:spcAft>
              <a:buFont typeface="Arial" panose="020B0604020202020204" pitchFamily="34" charset="0"/>
              <a:buChar char="•"/>
            </a:pPr>
            <a:r>
              <a:rPr lang="zh-CN"/>
              <a:t>此处文字为微软雅黑</a:t>
            </a:r>
            <a:endParaRPr lang="en-US"/>
          </a:p>
          <a:p>
            <a:pPr marL="342900" lvl="0" indent="-342900" algn="l" defTabSz="914400">
              <a:lnSpc>
                <a:spcPct val="100000"/>
              </a:lnSpc>
              <a:spcBef>
                <a:spcPct val="20000"/>
              </a:spcBef>
              <a:spcAft>
                <a:spcPts val="0"/>
              </a:spcAft>
              <a:buFont typeface="Arial" panose="020B0604020202020204" pitchFamily="34" charset="0"/>
              <a:buChar char="•"/>
            </a:pPr>
            <a:r>
              <a:rPr lang="zh-CN"/>
              <a:t>此处文字为微软雅黑</a:t>
            </a:r>
            <a:endParaRPr lang="en-US"/>
          </a:p>
          <a:p>
            <a:pPr lvl="0"/>
            <a:endParaRPr lang="en-US"/>
          </a:p>
          <a:p>
            <a:pPr lvl="0"/>
            <a:endParaRPr lang="zh-CN"/>
          </a:p>
        </p:txBody>
      </p:sp>
      <p:cxnSp>
        <p:nvCxnSpPr>
          <p:cNvPr id="16" name="直接连接符 15"/>
          <p:cNvCxnSpPr/>
          <p:nvPr/>
        </p:nvCxnSpPr>
        <p:spPr>
          <a:xfrm>
            <a:off x="427142" y="681540"/>
            <a:ext cx="6881163" cy="0"/>
          </a:xfrm>
          <a:prstGeom prst="line">
            <a:avLst/>
          </a:prstGeom>
          <a:ln w="12700">
            <a:solidFill>
              <a:srgbClr val="4D4D4F"/>
            </a:solidFill>
            <a:prstDash val="solid"/>
          </a:ln>
        </p:spPr>
      </p:cxnSp>
      <p:pic>
        <p:nvPicPr>
          <p:cNvPr id="17" name="Picture 2"/>
          <p:cNvPicPr/>
          <p:nvPr/>
        </p:nvPicPr>
        <p:blipFill>
          <a:blip r:embed="rId2"/>
          <a:stretch>
            <a:fillRect/>
          </a:stretch>
        </p:blipFill>
        <p:spPr>
          <a:xfrm>
            <a:off x="7063730" y="4461960"/>
            <a:ext cx="1900759" cy="1007952"/>
          </a:xfrm>
          <a:prstGeom prst="rect">
            <a:avLst/>
          </a:prstGeom>
          <a:noFill/>
        </p:spPr>
      </p:pic>
      <p:cxnSp>
        <p:nvCxnSpPr>
          <p:cNvPr id="18" name="直接连接符 17"/>
          <p:cNvCxnSpPr/>
          <p:nvPr/>
        </p:nvCxnSpPr>
        <p:spPr>
          <a:xfrm>
            <a:off x="427142" y="4785996"/>
            <a:ext cx="8261983" cy="0"/>
          </a:xfrm>
          <a:prstGeom prst="line">
            <a:avLst/>
          </a:prstGeom>
          <a:ln w="12700">
            <a:solidFill>
              <a:srgbClr val="4D4D4F"/>
            </a:solidFill>
            <a:prstDash val="solid"/>
          </a:ln>
        </p:spPr>
      </p:cxnSp>
      <p:pic>
        <p:nvPicPr>
          <p:cNvPr id="12" name="Picture 2"/>
          <p:cNvPicPr/>
          <p:nvPr/>
        </p:nvPicPr>
        <p:blipFill>
          <a:blip r:embed="rId3"/>
          <a:stretch>
            <a:fillRect/>
          </a:stretch>
        </p:blipFill>
        <p:spPr>
          <a:xfrm>
            <a:off x="7884368" y="178912"/>
            <a:ext cx="832491" cy="556634"/>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p:nvPr>
            <p:ph type="title"/>
          </p:nvPr>
        </p:nvSpPr>
        <p:spPr>
          <a:xfrm>
            <a:off x="457200" y="205979"/>
            <a:ext cx="8229600" cy="857250"/>
          </a:xfrm>
          <a:prstGeom prst="rect">
            <a:avLst/>
          </a:prstGeom>
        </p:spPr>
        <p:txBody>
          <a:bodyPr vert="horz" lIns="91440" tIns="45720" rIns="91440" bIns="45720" anchor="ctr">
            <a:normAutofit/>
          </a:bodyPr>
          <a:lstStyle/>
          <a:p>
            <a:r>
              <a:rPr lang="zh-CN"/>
              <a:t>单击此处编辑母版标题样式</a:t>
            </a:r>
            <a:endParaRPr lang="zh-CN"/>
          </a:p>
        </p:txBody>
      </p:sp>
      <p:sp>
        <p:nvSpPr>
          <p:cNvPr id="3" name="文本占位符 2"/>
          <p:cNvSpPr/>
          <p:nvPr>
            <p:ph type="body" idx="1"/>
          </p:nvPr>
        </p:nvSpPr>
        <p:spPr>
          <a:xfrm>
            <a:off x="457200" y="1200151"/>
            <a:ext cx="8229600" cy="3394472"/>
          </a:xfrm>
          <a:prstGeom prst="rect">
            <a:avLst/>
          </a:prstGeom>
        </p:spPr>
        <p:txBody>
          <a:bodyPr vert="horz" lIns="91440" tIns="45720" rIns="91440" bIns="45720">
            <a:normAutofit/>
          </a:bodyPr>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lvl="0" algn="ctr" defTabSz="914400">
        <a:spcBef>
          <a:spcPct val="0"/>
        </a:spcBef>
        <a:buNone/>
        <a:defRPr sz="4400" kern="1200">
          <a:solidFill>
            <a:schemeClr val="tx1"/>
          </a:solidFill>
          <a:latin typeface="Calibri" panose="020F0502020204030204"/>
          <a:ea typeface="宋体" panose="02010600030101010101" pitchFamily="2" charset="-122"/>
        </a:defRPr>
      </a:lvl1pPr>
    </p:titleStyle>
    <p:bodyStyle>
      <a:lvl1pPr marL="342900" lvl="0" indent="-342900" algn="l" defTabSz="914400">
        <a:spcBef>
          <a:spcPct val="20000"/>
        </a:spcBef>
        <a:buFont typeface="Arial" panose="020B0604020202020204" pitchFamily="34" charset="0"/>
        <a:buChar char="•"/>
        <a:defRPr sz="3200" kern="1200">
          <a:solidFill>
            <a:schemeClr val="tx1"/>
          </a:solidFill>
          <a:latin typeface="Calibri" panose="020F0502020204030204"/>
          <a:ea typeface="宋体" panose="02010600030101010101" pitchFamily="2" charset="-122"/>
        </a:defRPr>
      </a:lvl1pPr>
      <a:lvl2pPr marL="742950" lvl="1" indent="-285750" algn="l" defTabSz="914400">
        <a:spcBef>
          <a:spcPct val="20000"/>
        </a:spcBef>
        <a:buFont typeface="Arial" panose="020B0604020202020204" pitchFamily="34" charset="0"/>
        <a:buChar char="–"/>
        <a:defRPr sz="2800" kern="1200">
          <a:solidFill>
            <a:schemeClr val="tx1"/>
          </a:solidFill>
          <a:latin typeface="Calibri" panose="020F0502020204030204"/>
          <a:ea typeface="宋体" panose="02010600030101010101" pitchFamily="2" charset="-122"/>
        </a:defRPr>
      </a:lvl2pPr>
      <a:lvl3pPr marL="1143000" lvl="2" indent="-228600" algn="l" defTabSz="914400">
        <a:spcBef>
          <a:spcPct val="20000"/>
        </a:spcBef>
        <a:buFont typeface="Arial" panose="020B0604020202020204" pitchFamily="34" charset="0"/>
        <a:buChar char="•"/>
        <a:defRPr sz="2400" kern="1200">
          <a:solidFill>
            <a:schemeClr val="tx1"/>
          </a:solidFill>
          <a:latin typeface="Calibri" panose="020F0502020204030204"/>
          <a:ea typeface="宋体" panose="02010600030101010101" pitchFamily="2" charset="-122"/>
        </a:defRPr>
      </a:lvl3pPr>
      <a:lvl4pPr marL="1600200" lvl="3" indent="-228600" algn="l" defTabSz="914400">
        <a:spcBef>
          <a:spcPct val="20000"/>
        </a:spcBef>
        <a:buFont typeface="Arial" panose="020B0604020202020204" pitchFamily="34" charset="0"/>
        <a:buChar char="–"/>
        <a:defRPr sz="2000" kern="1200">
          <a:solidFill>
            <a:schemeClr val="tx1"/>
          </a:solidFill>
          <a:latin typeface="Calibri" panose="020F0502020204030204"/>
          <a:ea typeface="宋体" panose="02010600030101010101" pitchFamily="2" charset="-122"/>
        </a:defRPr>
      </a:lvl4pPr>
      <a:lvl5pPr marL="2057400" lvl="4" indent="-228600" algn="l" defTabSz="914400">
        <a:spcBef>
          <a:spcPct val="20000"/>
        </a:spcBef>
        <a:buFont typeface="Arial" panose="020B0604020202020204" pitchFamily="34" charset="0"/>
        <a:buChar char="»"/>
        <a:defRPr sz="2000" kern="1200">
          <a:solidFill>
            <a:schemeClr val="tx1"/>
          </a:solidFill>
          <a:latin typeface="Calibri" panose="020F0502020204030204"/>
          <a:ea typeface="宋体" panose="02010600030101010101" pitchFamily="2" charset="-122"/>
        </a:defRPr>
      </a:lvl5pPr>
      <a:lvl6pPr marL="2514600" lvl="5" indent="-228600" algn="l" defTabSz="914400">
        <a:spcBef>
          <a:spcPct val="20000"/>
        </a:spcBef>
        <a:buFont typeface="Arial" panose="020B0604020202020204" pitchFamily="34" charset="0"/>
        <a:buChar char="•"/>
        <a:defRPr sz="2000" kern="1200">
          <a:solidFill>
            <a:schemeClr val="tx1"/>
          </a:solidFill>
          <a:latin typeface="Calibri" panose="020F0502020204030204"/>
          <a:ea typeface="宋体" panose="02010600030101010101" pitchFamily="2" charset="-122"/>
        </a:defRPr>
      </a:lvl6pPr>
      <a:lvl7pPr marL="2971800" lvl="6" indent="-228600" algn="l" defTabSz="914400">
        <a:spcBef>
          <a:spcPct val="20000"/>
        </a:spcBef>
        <a:buFont typeface="Arial" panose="020B0604020202020204" pitchFamily="34" charset="0"/>
        <a:buChar char="•"/>
        <a:defRPr sz="2000" kern="1200">
          <a:solidFill>
            <a:schemeClr val="tx1"/>
          </a:solidFill>
          <a:latin typeface="Calibri" panose="020F0502020204030204"/>
          <a:ea typeface="宋体" panose="02010600030101010101" pitchFamily="2" charset="-122"/>
        </a:defRPr>
      </a:lvl7pPr>
      <a:lvl8pPr marL="3429000" lvl="7" indent="-228600" algn="l" defTabSz="914400">
        <a:spcBef>
          <a:spcPct val="20000"/>
        </a:spcBef>
        <a:buFont typeface="Arial" panose="020B0604020202020204" pitchFamily="34" charset="0"/>
        <a:buChar char="•"/>
        <a:defRPr sz="2000" kern="1200">
          <a:solidFill>
            <a:schemeClr val="tx1"/>
          </a:solidFill>
          <a:latin typeface="Calibri" panose="020F0502020204030204"/>
          <a:ea typeface="宋体" panose="02010600030101010101" pitchFamily="2" charset="-122"/>
        </a:defRPr>
      </a:lvl8pPr>
      <a:lvl9pPr marL="3886200" lvl="8" indent="-228600" algn="l" defTabSz="914400">
        <a:spcBef>
          <a:spcPct val="20000"/>
        </a:spcBef>
        <a:buFont typeface="Arial" panose="020B0604020202020204" pitchFamily="34" charset="0"/>
        <a:buChar char="•"/>
        <a:defRPr sz="2000" kern="1200">
          <a:solidFill>
            <a:schemeClr val="tx1"/>
          </a:solidFill>
          <a:latin typeface="Calibri" panose="020F0502020204030204"/>
          <a:ea typeface="宋体" panose="02010600030101010101" pitchFamily="2" charset="-122"/>
        </a:defRPr>
      </a:lvl9pPr>
    </p:bodyStyle>
    <p:otherStyle>
      <a:lvl1pPr marL="0" lvl="0" algn="l" defTabSz="914400">
        <a:defRPr sz="1800" kern="1200">
          <a:solidFill>
            <a:schemeClr val="tx1"/>
          </a:solidFill>
          <a:latin typeface="Calibri" panose="020F0502020204030204"/>
          <a:ea typeface="宋体" panose="02010600030101010101" pitchFamily="2" charset="-122"/>
        </a:defRPr>
      </a:lvl1pPr>
      <a:lvl2pPr marL="457200" lvl="1" algn="l" defTabSz="914400">
        <a:defRPr sz="1800" kern="1200">
          <a:solidFill>
            <a:schemeClr val="tx1"/>
          </a:solidFill>
          <a:latin typeface="Calibri" panose="020F0502020204030204"/>
          <a:ea typeface="宋体" panose="02010600030101010101" pitchFamily="2" charset="-122"/>
        </a:defRPr>
      </a:lvl2pPr>
      <a:lvl3pPr marL="914400" lvl="2" algn="l" defTabSz="914400">
        <a:defRPr sz="1800" kern="1200">
          <a:solidFill>
            <a:schemeClr val="tx1"/>
          </a:solidFill>
          <a:latin typeface="Calibri" panose="020F0502020204030204"/>
          <a:ea typeface="宋体" panose="02010600030101010101" pitchFamily="2" charset="-122"/>
        </a:defRPr>
      </a:lvl3pPr>
      <a:lvl4pPr marL="1371600" lvl="3" algn="l" defTabSz="914400">
        <a:defRPr sz="1800" kern="1200">
          <a:solidFill>
            <a:schemeClr val="tx1"/>
          </a:solidFill>
          <a:latin typeface="Calibri" panose="020F0502020204030204"/>
          <a:ea typeface="宋体" panose="02010600030101010101" pitchFamily="2" charset="-122"/>
        </a:defRPr>
      </a:lvl4pPr>
      <a:lvl5pPr marL="1828800" lvl="4" algn="l" defTabSz="914400">
        <a:defRPr sz="1800" kern="1200">
          <a:solidFill>
            <a:schemeClr val="tx1"/>
          </a:solidFill>
          <a:latin typeface="Calibri" panose="020F0502020204030204"/>
          <a:ea typeface="宋体" panose="02010600030101010101" pitchFamily="2" charset="-122"/>
        </a:defRPr>
      </a:lvl5pPr>
      <a:lvl6pPr marL="2286000" lvl="5" algn="l" defTabSz="914400">
        <a:defRPr sz="1800" kern="1200">
          <a:solidFill>
            <a:schemeClr val="tx1"/>
          </a:solidFill>
          <a:latin typeface="Calibri" panose="020F0502020204030204"/>
          <a:ea typeface="宋体" panose="02010600030101010101" pitchFamily="2" charset="-122"/>
        </a:defRPr>
      </a:lvl6pPr>
      <a:lvl7pPr marL="2743200" lvl="6" algn="l" defTabSz="914400">
        <a:defRPr sz="1800" kern="1200">
          <a:solidFill>
            <a:schemeClr val="tx1"/>
          </a:solidFill>
          <a:latin typeface="Calibri" panose="020F0502020204030204"/>
          <a:ea typeface="宋体" panose="02010600030101010101" pitchFamily="2" charset="-122"/>
        </a:defRPr>
      </a:lvl7pPr>
      <a:lvl8pPr marL="3200400" lvl="7" algn="l" defTabSz="914400">
        <a:defRPr sz="1800" kern="1200">
          <a:solidFill>
            <a:schemeClr val="tx1"/>
          </a:solidFill>
          <a:latin typeface="Calibri" panose="020F0502020204030204"/>
          <a:ea typeface="宋体" panose="02010600030101010101" pitchFamily="2" charset="-122"/>
        </a:defRPr>
      </a:lvl8pPr>
      <a:lvl9pPr marL="3657600" lvl="8" algn="l" defTabSz="914400">
        <a:defRPr sz="1800" kern="1200">
          <a:solidFill>
            <a:schemeClr val="tx1"/>
          </a:solidFill>
          <a:latin typeface="Calibri" panose="020F0502020204030204"/>
          <a:ea typeface="宋体" panose="02010600030101010101" pitchFamily="2" charset="-122"/>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wmf"/><Relationship Id="rId7" Type="http://schemas.openxmlformats.org/officeDocument/2006/relationships/oleObject" Target="../embeddings/oleObject3.bin"/><Relationship Id="rId6" Type="http://schemas.openxmlformats.org/officeDocument/2006/relationships/image" Target="../media/image30.wmf"/><Relationship Id="rId5" Type="http://schemas.openxmlformats.org/officeDocument/2006/relationships/oleObject" Target="../embeddings/oleObject2.bin"/><Relationship Id="rId4" Type="http://schemas.openxmlformats.org/officeDocument/2006/relationships/image" Target="../media/image29.wmf"/><Relationship Id="rId3" Type="http://schemas.openxmlformats.org/officeDocument/2006/relationships/oleObject" Target="../embeddings/oleObject1.bin"/><Relationship Id="rId2" Type="http://schemas.openxmlformats.org/officeDocument/2006/relationships/image" Target="../media/image28.png"/><Relationship Id="rId12" Type="http://schemas.openxmlformats.org/officeDocument/2006/relationships/notesSlide" Target="../notesSlides/notesSlide14.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p:cNvSpPr/>
          <p:nvPr>
            <p:ph type="subTitle" idx="4294967295"/>
          </p:nvPr>
        </p:nvSpPr>
        <p:spPr>
          <a:xfrm>
            <a:off x="5741035" y="3709035"/>
            <a:ext cx="2463165" cy="880745"/>
          </a:xfrm>
        </p:spPr>
        <p:txBody>
          <a:bodyPr>
            <a:normAutofit/>
          </a:bodyPr>
          <a:p>
            <a:pPr marL="0" indent="0" algn="l">
              <a:buNone/>
            </a:pPr>
            <a:r>
              <a:rPr lang="zh-CN" sz="1800" b="1">
                <a:solidFill>
                  <a:schemeClr val="tx1">
                    <a:lumMod val="50000"/>
                    <a:lumOff val="50000"/>
                  </a:schemeClr>
                </a:solidFill>
                <a:latin typeface="微软雅黑" panose="020B0503020204020204" charset="-122"/>
                <a:ea typeface="微软雅黑" panose="020B0503020204020204" charset="-122"/>
              </a:rPr>
              <a:t>汇报人：张光伟</a:t>
            </a:r>
            <a:endParaRPr lang="en-US" sz="1800" b="1">
              <a:solidFill>
                <a:schemeClr val="tx1">
                  <a:lumMod val="50000"/>
                  <a:lumOff val="50000"/>
                </a:schemeClr>
              </a:solidFill>
              <a:latin typeface="微软雅黑" panose="020B0503020204020204" charset="-122"/>
              <a:ea typeface="微软雅黑" panose="020B0503020204020204" charset="-122"/>
            </a:endParaRPr>
          </a:p>
          <a:p>
            <a:pPr marL="0" indent="0" algn="l">
              <a:buNone/>
            </a:pPr>
            <a:r>
              <a:rPr lang="en-US" sz="1800" b="1">
                <a:solidFill>
                  <a:schemeClr val="tx1">
                    <a:lumMod val="50000"/>
                    <a:lumOff val="50000"/>
                  </a:schemeClr>
                </a:solidFill>
                <a:latin typeface="微软雅黑" panose="020B0503020204020204" charset="-122"/>
                <a:ea typeface="微软雅黑" panose="020B0503020204020204" charset="-122"/>
              </a:rPr>
              <a:t>2020-12-27</a:t>
            </a:r>
            <a:endParaRPr lang="zh-CN" altLang="en-US" sz="1800" b="1">
              <a:solidFill>
                <a:schemeClr val="tx1">
                  <a:lumMod val="50000"/>
                  <a:lumOff val="50000"/>
                </a:schemeClr>
              </a:solidFill>
              <a:latin typeface="微软雅黑" panose="020B0503020204020204" charset="-122"/>
              <a:ea typeface="微软雅黑" panose="020B0503020204020204" charset="-122"/>
            </a:endParaRPr>
          </a:p>
        </p:txBody>
      </p:sp>
      <p:sp>
        <p:nvSpPr>
          <p:cNvPr id="6" name="矩形 5"/>
          <p:cNvSpPr/>
          <p:nvPr/>
        </p:nvSpPr>
        <p:spPr>
          <a:xfrm>
            <a:off x="0" y="1779280"/>
            <a:ext cx="9144000" cy="1584176"/>
          </a:xfrm>
          <a:prstGeom prst="rect">
            <a:avLst/>
          </a:prstGeom>
          <a:solidFill>
            <a:schemeClr val="accent1"/>
          </a:solidFill>
          <a:ln>
            <a:noFill/>
          </a:ln>
        </p:spPr>
        <p:txBody>
          <a:bodyPr/>
          <a:p>
            <a:endParaRPr lang="zh-CN">
              <a:ea typeface="宋体" panose="02010600030101010101" pitchFamily="2" charset="-122"/>
            </a:endParaRPr>
          </a:p>
        </p:txBody>
      </p:sp>
      <p:sp>
        <p:nvSpPr>
          <p:cNvPr id="7" name="文本框 6"/>
          <p:cNvSpPr txBox="1"/>
          <p:nvPr/>
        </p:nvSpPr>
        <p:spPr>
          <a:xfrm>
            <a:off x="3544570" y="2218055"/>
            <a:ext cx="3310890" cy="706755"/>
          </a:xfrm>
          <a:prstGeom prst="rect">
            <a:avLst/>
          </a:prstGeom>
          <a:noFill/>
        </p:spPr>
        <p:txBody>
          <a:bodyPr wrap="square" rtlCol="0">
            <a:spAutoFit/>
          </a:bodyPr>
          <a:p>
            <a:r>
              <a:rPr lang="zh-CN" altLang="en-US" sz="4000"/>
              <a:t>论文分享</a:t>
            </a:r>
            <a:endParaRPr lang="zh-CN" altLang="en-US" sz="4000"/>
          </a:p>
        </p:txBody>
      </p:sp>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zh-CN" b="1">
                <a:solidFill>
                  <a:schemeClr val="tx1">
                    <a:lumMod val="85000"/>
                    <a:lumOff val="15000"/>
                  </a:schemeClr>
                </a:solidFill>
              </a:rPr>
              <a:t>循环神经网络</a:t>
            </a:r>
            <a:r>
              <a:rPr lang="zh-CN" b="1">
                <a:solidFill>
                  <a:schemeClr val="tx1">
                    <a:lumMod val="85000"/>
                    <a:lumOff val="15000"/>
                  </a:schemeClr>
                </a:solidFill>
              </a:rPr>
              <a:t> </a:t>
            </a:r>
            <a:endParaRPr lang="zh-CN" sz="1600" b="1">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sym typeface="+mn-ea"/>
              </a:rPr>
              <a:t>RNN</a:t>
            </a:r>
            <a:r>
              <a:rPr lang="zh-CN" altLang="en-US" b="1">
                <a:solidFill>
                  <a:schemeClr val="tx1">
                    <a:lumMod val="85000"/>
                    <a:lumOff val="15000"/>
                  </a:schemeClr>
                </a:solidFill>
                <a:sym typeface="+mn-ea"/>
              </a:rPr>
              <a:t>中的梯度</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640715" y="943610"/>
            <a:ext cx="7270115" cy="344551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LSTM</a:t>
            </a:r>
            <a:r>
              <a:rPr lang="zh-CN" altLang="en-US" b="1">
                <a:solidFill>
                  <a:schemeClr val="tx1">
                    <a:lumMod val="85000"/>
                    <a:lumOff val="15000"/>
                  </a:schemeClr>
                </a:solidFill>
              </a:rPr>
              <a:t>模型</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3" name="图片 2"/>
          <p:cNvPicPr>
            <a:picLocks noChangeAspect="1"/>
          </p:cNvPicPr>
          <p:nvPr/>
        </p:nvPicPr>
        <p:blipFill>
          <a:blip r:embed="rId1"/>
          <a:stretch>
            <a:fillRect/>
          </a:stretch>
        </p:blipFill>
        <p:spPr>
          <a:xfrm>
            <a:off x="665480" y="897255"/>
            <a:ext cx="4186555" cy="3747135"/>
          </a:xfrm>
          <a:prstGeom prst="rect">
            <a:avLst/>
          </a:prstGeom>
        </p:spPr>
      </p:pic>
      <p:sp>
        <p:nvSpPr>
          <p:cNvPr id="7" name="文本框 6"/>
          <p:cNvSpPr txBox="1"/>
          <p:nvPr/>
        </p:nvSpPr>
        <p:spPr>
          <a:xfrm>
            <a:off x="5222875" y="1186180"/>
            <a:ext cx="2980690" cy="2553335"/>
          </a:xfrm>
          <a:prstGeom prst="rect">
            <a:avLst/>
          </a:prstGeom>
          <a:noFill/>
        </p:spPr>
        <p:txBody>
          <a:bodyPr wrap="square" rtlCol="0">
            <a:spAutoFit/>
          </a:bodyPr>
          <a:p>
            <a:r>
              <a:rPr lang="en-US" altLang="zh-CN" sz="2000"/>
              <a:t>L</a:t>
            </a:r>
            <a:r>
              <a:rPr lang="zh-CN" altLang="en-US" sz="2000"/>
              <a:t>STM是一种特殊的RNN网络，该 网 络 由 H o c h r e i t e r &amp;Schmidhuber (1997)引入，并有许多人对其进行了改进和普及。他们的工作被用来解决了各种各样的问题，直到目前还被广泛应用。</a:t>
            </a:r>
            <a:endParaRPr lang="zh-CN" altLang="en-US" sz="2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LSTM</a:t>
            </a:r>
            <a:r>
              <a:rPr lang="zh-CN" altLang="en-US" b="1">
                <a:solidFill>
                  <a:schemeClr val="tx1">
                    <a:lumMod val="85000"/>
                    <a:lumOff val="15000"/>
                  </a:schemeClr>
                </a:solidFill>
              </a:rPr>
              <a:t>模型</a:t>
            </a:r>
            <a:r>
              <a:rPr lang="zh-CN" b="1">
                <a:solidFill>
                  <a:schemeClr val="tx1">
                    <a:lumMod val="85000"/>
                    <a:lumOff val="15000"/>
                  </a:schemeClr>
                </a:solidFill>
              </a:rPr>
              <a:t> </a:t>
            </a:r>
            <a:endParaRPr lang="zh-CN" sz="1600" b="1">
              <a:solidFill>
                <a:schemeClr val="tx1">
                  <a:lumMod val="85000"/>
                  <a:lumOff val="15000"/>
                </a:schemeClr>
              </a:solidFill>
            </a:endParaRPr>
          </a:p>
        </p:txBody>
      </p:sp>
      <p:sp>
        <p:nvSpPr>
          <p:cNvPr id="3" name="文本框 2"/>
          <p:cNvSpPr txBox="1"/>
          <p:nvPr/>
        </p:nvSpPr>
        <p:spPr>
          <a:xfrm>
            <a:off x="584835" y="1675765"/>
            <a:ext cx="3441065" cy="2245360"/>
          </a:xfrm>
          <a:prstGeom prst="rect">
            <a:avLst/>
          </a:prstGeom>
          <a:noFill/>
        </p:spPr>
        <p:txBody>
          <a:bodyPr wrap="square" rtlCol="0">
            <a:spAutoFit/>
          </a:bodyPr>
          <a:p>
            <a:r>
              <a:rPr lang="zh-CN" altLang="en-US" sz="2000"/>
              <a:t>LSTMs的核心是细胞状态，</a:t>
            </a:r>
            <a:endParaRPr lang="zh-CN" altLang="en-US" sz="2000"/>
          </a:p>
          <a:p>
            <a:r>
              <a:rPr lang="zh-CN" altLang="en-US" sz="2000"/>
              <a:t>用贯穿细胞的水平线表示。</a:t>
            </a:r>
            <a:endParaRPr lang="zh-CN" altLang="en-US" sz="2000"/>
          </a:p>
          <a:p>
            <a:r>
              <a:rPr lang="zh-CN" altLang="en-US" sz="2000"/>
              <a:t>细胞状态像传送带一样，贯穿整个细胞却只有很少的分支，这样能保证信息不变的流过整个RNNs。（人的记忆状态贯穿人的一生。）</a:t>
            </a:r>
            <a:endParaRPr lang="zh-CN" altLang="en-US" sz="2000"/>
          </a:p>
        </p:txBody>
      </p:sp>
      <p:pic>
        <p:nvPicPr>
          <p:cNvPr id="5" name="图片 4"/>
          <p:cNvPicPr>
            <a:picLocks noChangeAspect="1"/>
          </p:cNvPicPr>
          <p:nvPr/>
        </p:nvPicPr>
        <p:blipFill>
          <a:blip r:embed="rId1"/>
          <a:stretch>
            <a:fillRect/>
          </a:stretch>
        </p:blipFill>
        <p:spPr>
          <a:xfrm>
            <a:off x="4131945" y="1118235"/>
            <a:ext cx="4965700" cy="314515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LSTM</a:t>
            </a:r>
            <a:r>
              <a:rPr lang="zh-CN" altLang="en-US" b="1">
                <a:solidFill>
                  <a:schemeClr val="tx1">
                    <a:lumMod val="85000"/>
                    <a:lumOff val="15000"/>
                  </a:schemeClr>
                </a:solidFill>
              </a:rPr>
              <a:t>模型</a:t>
            </a:r>
            <a:r>
              <a:rPr lang="zh-CN" b="1">
                <a:solidFill>
                  <a:schemeClr val="tx1">
                    <a:lumMod val="85000"/>
                    <a:lumOff val="15000"/>
                  </a:schemeClr>
                </a:solidFill>
              </a:rPr>
              <a:t> </a:t>
            </a:r>
            <a:endParaRPr lang="zh-CN" sz="1600" b="1">
              <a:solidFill>
                <a:schemeClr val="tx1">
                  <a:lumMod val="85000"/>
                  <a:lumOff val="15000"/>
                </a:schemeClr>
              </a:solidFill>
            </a:endParaRPr>
          </a:p>
        </p:txBody>
      </p:sp>
      <p:sp>
        <p:nvSpPr>
          <p:cNvPr id="3" name="文本框 2"/>
          <p:cNvSpPr txBox="1"/>
          <p:nvPr/>
        </p:nvSpPr>
        <p:spPr>
          <a:xfrm>
            <a:off x="1461135" y="3542665"/>
            <a:ext cx="5789930" cy="1014730"/>
          </a:xfrm>
          <a:prstGeom prst="rect">
            <a:avLst/>
          </a:prstGeom>
          <a:noFill/>
        </p:spPr>
        <p:txBody>
          <a:bodyPr wrap="square" rtlCol="0">
            <a:spAutoFit/>
          </a:bodyPr>
          <a:p>
            <a:r>
              <a:rPr lang="zh-CN" altLang="en-US" sz="2000"/>
              <a:t>第一步：决定细胞状态需要丢弃哪些信息。</a:t>
            </a:r>
            <a:endParaRPr lang="zh-CN" altLang="en-US" sz="2000"/>
          </a:p>
          <a:p>
            <a:r>
              <a:rPr lang="zh-CN" altLang="en-US" sz="2000"/>
              <a:t>这部分操作是通过一个称为忘记门的sigmoid单元来处理，通过查看ℎ</a:t>
            </a:r>
            <a:endParaRPr lang="zh-CN" altLang="en-US" sz="2000"/>
          </a:p>
        </p:txBody>
      </p:sp>
      <p:pic>
        <p:nvPicPr>
          <p:cNvPr id="5" name="图片 4"/>
          <p:cNvPicPr>
            <a:picLocks noChangeAspect="1"/>
          </p:cNvPicPr>
          <p:nvPr/>
        </p:nvPicPr>
        <p:blipFill>
          <a:blip r:embed="rId1"/>
          <a:stretch>
            <a:fillRect/>
          </a:stretch>
        </p:blipFill>
        <p:spPr>
          <a:xfrm>
            <a:off x="723900" y="1204595"/>
            <a:ext cx="7264400" cy="2338070"/>
          </a:xfrm>
          <a:prstGeom prst="rect">
            <a:avLst/>
          </a:prstGeom>
        </p:spPr>
      </p:pic>
      <p:pic>
        <p:nvPicPr>
          <p:cNvPr id="6" name="图片 5"/>
          <p:cNvPicPr>
            <a:picLocks noChangeAspect="1"/>
          </p:cNvPicPr>
          <p:nvPr/>
        </p:nvPicPr>
        <p:blipFill>
          <a:blip r:embed="rId2"/>
          <a:stretch>
            <a:fillRect/>
          </a:stretch>
        </p:blipFill>
        <p:spPr>
          <a:xfrm>
            <a:off x="3667125" y="791845"/>
            <a:ext cx="1809750" cy="66675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LSTM</a:t>
            </a:r>
            <a:r>
              <a:rPr lang="zh-CN" altLang="en-US" b="1">
                <a:solidFill>
                  <a:schemeClr val="tx1">
                    <a:lumMod val="85000"/>
                    <a:lumOff val="15000"/>
                  </a:schemeClr>
                </a:solidFill>
              </a:rPr>
              <a:t>模型</a:t>
            </a:r>
            <a:r>
              <a:rPr lang="zh-CN" b="1">
                <a:solidFill>
                  <a:schemeClr val="tx1">
                    <a:lumMod val="85000"/>
                    <a:lumOff val="15000"/>
                  </a:schemeClr>
                </a:solidFill>
              </a:rPr>
              <a:t> </a:t>
            </a:r>
            <a:endParaRPr lang="zh-CN" sz="1600" b="1">
              <a:solidFill>
                <a:schemeClr val="tx1">
                  <a:lumMod val="85000"/>
                  <a:lumOff val="15000"/>
                </a:schemeClr>
              </a:solidFill>
            </a:endParaRPr>
          </a:p>
        </p:txBody>
      </p:sp>
      <p:sp>
        <p:nvSpPr>
          <p:cNvPr id="3" name="文本框 2"/>
          <p:cNvSpPr txBox="1"/>
          <p:nvPr/>
        </p:nvSpPr>
        <p:spPr>
          <a:xfrm>
            <a:off x="588645" y="3542665"/>
            <a:ext cx="7369175" cy="1322070"/>
          </a:xfrm>
          <a:prstGeom prst="rect">
            <a:avLst/>
          </a:prstGeom>
          <a:noFill/>
        </p:spPr>
        <p:txBody>
          <a:bodyPr wrap="square" rtlCol="0">
            <a:spAutoFit/>
          </a:bodyPr>
          <a:p>
            <a:r>
              <a:rPr lang="zh-CN" altLang="en-US" sz="2000">
                <a:latin typeface="宋体" panose="02010600030101010101" pitchFamily="2" charset="-122"/>
                <a:cs typeface="宋体" panose="02010600030101010101" pitchFamily="2" charset="-122"/>
              </a:rPr>
              <a:t>第二步：决定给细胞状态添加哪些新的信息。</a:t>
            </a:r>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利用</a:t>
            </a:r>
            <a:r>
              <a:rPr lang="en-US" altLang="zh-CN" sz="2000">
                <a:latin typeface="宋体" panose="02010600030101010101" pitchFamily="2" charset="-122"/>
                <a:cs typeface="宋体" panose="02010600030101010101" pitchFamily="2" charset="-122"/>
              </a:rPr>
              <a:t>h</a:t>
            </a:r>
            <a:r>
              <a:rPr lang="en-US" altLang="zh-CN" sz="2000" baseline="-25000">
                <a:latin typeface="宋体" panose="02010600030101010101" pitchFamily="2" charset="-122"/>
                <a:cs typeface="宋体" panose="02010600030101010101" pitchFamily="2" charset="-122"/>
              </a:rPr>
              <a:t>t-1</a:t>
            </a:r>
            <a:r>
              <a:rPr lang="zh-CN" altLang="en-US" sz="2000">
                <a:latin typeface="宋体" panose="02010600030101010101" pitchFamily="2" charset="-122"/>
                <a:cs typeface="宋体" panose="02010600030101010101" pitchFamily="2" charset="-122"/>
              </a:rPr>
              <a:t>和</a:t>
            </a:r>
            <a:r>
              <a:rPr lang="en-US" altLang="zh-CN" sz="2000">
                <a:latin typeface="宋体" panose="02010600030101010101" pitchFamily="2" charset="-122"/>
                <a:cs typeface="宋体" panose="02010600030101010101" pitchFamily="2" charset="-122"/>
              </a:rPr>
              <a:t>x</a:t>
            </a:r>
            <a:r>
              <a:rPr lang="en-US" altLang="zh-CN" sz="2000" baseline="-25000">
                <a:latin typeface="宋体" panose="02010600030101010101" pitchFamily="2" charset="-122"/>
                <a:cs typeface="宋体" panose="02010600030101010101" pitchFamily="2" charset="-122"/>
              </a:rPr>
              <a:t>t</a:t>
            </a:r>
            <a:r>
              <a:rPr lang="en-US" altLang="zh-CN" sz="2000">
                <a:latin typeface="宋体" panose="02010600030101010101" pitchFamily="2" charset="-122"/>
                <a:cs typeface="宋体" panose="02010600030101010101" pitchFamily="2" charset="-122"/>
              </a:rPr>
              <a:t>通过一个称为输入门的操作来决定更新哪些信息。再利用h</a:t>
            </a:r>
            <a:r>
              <a:rPr lang="en-US" altLang="zh-CN" sz="2000" baseline="-25000">
                <a:latin typeface="宋体" panose="02010600030101010101" pitchFamily="2" charset="-122"/>
                <a:cs typeface="宋体" panose="02010600030101010101" pitchFamily="2" charset="-122"/>
              </a:rPr>
              <a:t>t-1</a:t>
            </a:r>
            <a:r>
              <a:rPr lang="zh-CN" altLang="en-US" sz="2000">
                <a:latin typeface="宋体" panose="02010600030101010101" pitchFamily="2" charset="-122"/>
                <a:cs typeface="宋体" panose="02010600030101010101" pitchFamily="2" charset="-122"/>
              </a:rPr>
              <a:t>和</a:t>
            </a:r>
            <a:r>
              <a:rPr lang="en-US" altLang="zh-CN" sz="2000">
                <a:latin typeface="宋体" panose="02010600030101010101" pitchFamily="2" charset="-122"/>
                <a:cs typeface="宋体" panose="02010600030101010101" pitchFamily="2" charset="-122"/>
              </a:rPr>
              <a:t>x</a:t>
            </a:r>
            <a:r>
              <a:rPr lang="en-US" altLang="zh-CN" sz="2000" baseline="-25000">
                <a:latin typeface="宋体" panose="02010600030101010101" pitchFamily="2" charset="-122"/>
                <a:cs typeface="宋体" panose="02010600030101010101" pitchFamily="2" charset="-122"/>
              </a:rPr>
              <a:t>t</a:t>
            </a:r>
            <a:r>
              <a:rPr lang="en-US" altLang="zh-CN" sz="2000">
                <a:latin typeface="宋体" panose="02010600030101010101" pitchFamily="2" charset="-122"/>
                <a:cs typeface="宋体" panose="02010600030101010101" pitchFamily="2" charset="-122"/>
              </a:rPr>
              <a:t>通过一个tanh层得到新的候选细胞信息   （公式中的a(t)），这些信息可能会被更新到细胞信息中。</a:t>
            </a:r>
            <a:endParaRPr lang="en-US" altLang="zh-CN" sz="2000">
              <a:latin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1"/>
          <a:stretch>
            <a:fillRect/>
          </a:stretch>
        </p:blipFill>
        <p:spPr>
          <a:xfrm>
            <a:off x="395605" y="1153160"/>
            <a:ext cx="7958455" cy="2268220"/>
          </a:xfrm>
          <a:prstGeom prst="rect">
            <a:avLst/>
          </a:prstGeom>
        </p:spPr>
      </p:pic>
      <p:pic>
        <p:nvPicPr>
          <p:cNvPr id="8" name="图片 7"/>
          <p:cNvPicPr>
            <a:picLocks noChangeAspect="1"/>
          </p:cNvPicPr>
          <p:nvPr/>
        </p:nvPicPr>
        <p:blipFill>
          <a:blip r:embed="rId2"/>
          <a:stretch>
            <a:fillRect/>
          </a:stretch>
        </p:blipFill>
        <p:spPr>
          <a:xfrm>
            <a:off x="3990975" y="839470"/>
            <a:ext cx="1857375" cy="628650"/>
          </a:xfrm>
          <a:prstGeom prst="rect">
            <a:avLst/>
          </a:prstGeom>
        </p:spPr>
      </p:pic>
      <p:graphicFrame>
        <p:nvGraphicFramePr>
          <p:cNvPr id="9" name="对象 8">
            <a:hlinkClick r:id="" action="ppaction://ole?verb="/>
          </p:cNvPr>
          <p:cNvGraphicFramePr>
            <a:graphicFrameLocks noChangeAspect="1"/>
          </p:cNvGraphicFramePr>
          <p:nvPr/>
        </p:nvGraphicFramePr>
        <p:xfrm>
          <a:off x="4495800" y="2457450"/>
          <a:ext cx="152400" cy="228600"/>
        </p:xfrm>
        <a:graphic>
          <a:graphicData uri="http://schemas.openxmlformats.org/presentationml/2006/ole">
            <mc:AlternateContent xmlns:mc="http://schemas.openxmlformats.org/markup-compatibility/2006">
              <mc:Choice xmlns:v="urn:schemas-microsoft-com:vml" Requires="v">
                <p:oleObj spid="_x0000_s1025" name="" r:id="rId3" imgW="152400" imgH="228600" progId="Equation.KSEE3">
                  <p:embed/>
                </p:oleObj>
              </mc:Choice>
              <mc:Fallback>
                <p:oleObj name="" r:id="rId3" imgW="152400" imgH="228600" progId="Equation.KSEE3">
                  <p:embed/>
                  <p:pic>
                    <p:nvPicPr>
                      <p:cNvPr id="0" name="图片 1024"/>
                      <p:cNvPicPr/>
                      <p:nvPr/>
                    </p:nvPicPr>
                    <p:blipFill>
                      <a:blip r:embed="rId4"/>
                      <a:stretch>
                        <a:fillRect/>
                      </a:stretch>
                    </p:blipFill>
                    <p:spPr>
                      <a:xfrm>
                        <a:off x="4495800" y="2457450"/>
                        <a:ext cx="152400" cy="22860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4476750" y="2444750"/>
          <a:ext cx="190500" cy="254000"/>
        </p:xfrm>
        <a:graphic>
          <a:graphicData uri="http://schemas.openxmlformats.org/presentationml/2006/ole">
            <mc:AlternateContent xmlns:mc="http://schemas.openxmlformats.org/markup-compatibility/2006">
              <mc:Choice xmlns:v="urn:schemas-microsoft-com:vml" Requires="v">
                <p:oleObj spid="_x0000_s1026" name="" r:id="rId5" imgW="190500" imgH="254000" progId="Equation.KSEE3">
                  <p:embed/>
                </p:oleObj>
              </mc:Choice>
              <mc:Fallback>
                <p:oleObj name="" r:id="rId5" imgW="190500" imgH="254000" progId="Equation.KSEE3">
                  <p:embed/>
                  <p:pic>
                    <p:nvPicPr>
                      <p:cNvPr id="0" name="图片 1025"/>
                      <p:cNvPicPr/>
                      <p:nvPr/>
                    </p:nvPicPr>
                    <p:blipFill>
                      <a:blip r:embed="rId6"/>
                      <a:stretch>
                        <a:fillRect/>
                      </a:stretch>
                    </p:blipFill>
                    <p:spPr>
                      <a:xfrm>
                        <a:off x="4476750" y="2444750"/>
                        <a:ext cx="190500" cy="25400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4476750" y="2444750"/>
          <a:ext cx="190500" cy="254000"/>
        </p:xfrm>
        <a:graphic>
          <a:graphicData uri="http://schemas.openxmlformats.org/presentationml/2006/ole">
            <mc:AlternateContent xmlns:mc="http://schemas.openxmlformats.org/markup-compatibility/2006">
              <mc:Choice xmlns:v="urn:schemas-microsoft-com:vml" Requires="v">
                <p:oleObj spid="_x0000_s1027" name="" r:id="rId7" imgW="190500" imgH="254000" progId="Equation.KSEE3">
                  <p:embed/>
                </p:oleObj>
              </mc:Choice>
              <mc:Fallback>
                <p:oleObj name="" r:id="rId7" imgW="190500" imgH="254000" progId="Equation.KSEE3">
                  <p:embed/>
                  <p:pic>
                    <p:nvPicPr>
                      <p:cNvPr id="0" name="图片 1026"/>
                      <p:cNvPicPr/>
                      <p:nvPr/>
                    </p:nvPicPr>
                    <p:blipFill>
                      <a:blip r:embed="rId8"/>
                      <a:stretch>
                        <a:fillRect/>
                      </a:stretch>
                    </p:blipFill>
                    <p:spPr>
                      <a:xfrm>
                        <a:off x="4476750" y="2444750"/>
                        <a:ext cx="190500" cy="254000"/>
                      </a:xfrm>
                      <a:prstGeom prst="rect">
                        <a:avLst/>
                      </a:prstGeom>
                    </p:spPr>
                  </p:pic>
                </p:oleObj>
              </mc:Fallback>
            </mc:AlternateContent>
          </a:graphicData>
        </a:graphic>
      </p:graphicFrame>
      <p:pic>
        <p:nvPicPr>
          <p:cNvPr id="12" name="图片 11"/>
          <p:cNvPicPr>
            <a:picLocks noChangeAspect="1"/>
          </p:cNvPicPr>
          <p:nvPr/>
        </p:nvPicPr>
        <p:blipFill>
          <a:blip r:embed="rId9"/>
          <a:stretch>
            <a:fillRect/>
          </a:stretch>
        </p:blipFill>
        <p:spPr>
          <a:xfrm>
            <a:off x="6729730" y="4209415"/>
            <a:ext cx="315595" cy="36131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LSTM</a:t>
            </a:r>
            <a:r>
              <a:rPr lang="zh-CN" altLang="en-US" b="1">
                <a:solidFill>
                  <a:schemeClr val="tx1">
                    <a:lumMod val="85000"/>
                    <a:lumOff val="15000"/>
                  </a:schemeClr>
                </a:solidFill>
              </a:rPr>
              <a:t>模型</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3" name="图片 2"/>
          <p:cNvPicPr>
            <a:picLocks noChangeAspect="1"/>
          </p:cNvPicPr>
          <p:nvPr/>
        </p:nvPicPr>
        <p:blipFill>
          <a:blip r:embed="rId1"/>
          <a:stretch>
            <a:fillRect/>
          </a:stretch>
        </p:blipFill>
        <p:spPr>
          <a:xfrm>
            <a:off x="480060" y="1052195"/>
            <a:ext cx="7709535" cy="2413000"/>
          </a:xfrm>
          <a:prstGeom prst="rect">
            <a:avLst/>
          </a:prstGeom>
        </p:spPr>
      </p:pic>
      <p:sp>
        <p:nvSpPr>
          <p:cNvPr id="5" name="文本框 4"/>
          <p:cNvSpPr txBox="1"/>
          <p:nvPr/>
        </p:nvSpPr>
        <p:spPr>
          <a:xfrm>
            <a:off x="679450" y="3465195"/>
            <a:ext cx="7510145" cy="1322070"/>
          </a:xfrm>
          <a:prstGeom prst="rect">
            <a:avLst/>
          </a:prstGeom>
          <a:noFill/>
        </p:spPr>
        <p:txBody>
          <a:bodyPr wrap="square" rtlCol="0">
            <a:spAutoFit/>
          </a:bodyPr>
          <a:p>
            <a:r>
              <a:rPr lang="zh-CN" altLang="en-US" sz="2000"/>
              <a:t>第三步：更新的细胞信息         ，变为新的细胞信息     。更新的</a:t>
            </a:r>
            <a:r>
              <a:rPr lang="zh-CN" altLang="en-US" sz="2000"/>
              <a:t>规则，通过忘记门选择忘记旧细胞信息的一部分，通过输入门选择添加候选细胞信息    (公式中的a(t))的一部分得到新的细胞信息     注：⊙为Hadamard积</a:t>
            </a:r>
            <a:endParaRPr lang="zh-CN" altLang="en-US" sz="2000"/>
          </a:p>
        </p:txBody>
      </p:sp>
      <p:pic>
        <p:nvPicPr>
          <p:cNvPr id="6" name="图片 5"/>
          <p:cNvPicPr>
            <a:picLocks noChangeAspect="1"/>
          </p:cNvPicPr>
          <p:nvPr/>
        </p:nvPicPr>
        <p:blipFill>
          <a:blip r:embed="rId2"/>
          <a:stretch>
            <a:fillRect/>
          </a:stretch>
        </p:blipFill>
        <p:spPr>
          <a:xfrm>
            <a:off x="3556635" y="3543300"/>
            <a:ext cx="473710" cy="268605"/>
          </a:xfrm>
          <a:prstGeom prst="rect">
            <a:avLst/>
          </a:prstGeom>
        </p:spPr>
      </p:pic>
      <p:pic>
        <p:nvPicPr>
          <p:cNvPr id="7" name="图片 6"/>
          <p:cNvPicPr>
            <a:picLocks noChangeAspect="1"/>
          </p:cNvPicPr>
          <p:nvPr/>
        </p:nvPicPr>
        <p:blipFill>
          <a:blip r:embed="rId3"/>
          <a:stretch>
            <a:fillRect/>
          </a:stretch>
        </p:blipFill>
        <p:spPr>
          <a:xfrm>
            <a:off x="2810510" y="4123055"/>
            <a:ext cx="251460" cy="313690"/>
          </a:xfrm>
          <a:prstGeom prst="rect">
            <a:avLst/>
          </a:prstGeom>
        </p:spPr>
      </p:pic>
      <p:pic>
        <p:nvPicPr>
          <p:cNvPr id="8" name="图片 7"/>
          <p:cNvPicPr>
            <a:picLocks noChangeAspect="1"/>
          </p:cNvPicPr>
          <p:nvPr/>
        </p:nvPicPr>
        <p:blipFill>
          <a:blip r:embed="rId4"/>
          <a:stretch>
            <a:fillRect/>
          </a:stretch>
        </p:blipFill>
        <p:spPr>
          <a:xfrm>
            <a:off x="6364605" y="3501390"/>
            <a:ext cx="275590" cy="310515"/>
          </a:xfrm>
          <a:prstGeom prst="rect">
            <a:avLst/>
          </a:prstGeom>
        </p:spPr>
      </p:pic>
      <p:pic>
        <p:nvPicPr>
          <p:cNvPr id="9" name="图片 8"/>
          <p:cNvPicPr>
            <a:picLocks noChangeAspect="1"/>
          </p:cNvPicPr>
          <p:nvPr/>
        </p:nvPicPr>
        <p:blipFill>
          <a:blip r:embed="rId4"/>
          <a:stretch>
            <a:fillRect/>
          </a:stretch>
        </p:blipFill>
        <p:spPr>
          <a:xfrm>
            <a:off x="7590155" y="4126230"/>
            <a:ext cx="275590" cy="310515"/>
          </a:xfrm>
          <a:prstGeom prst="rect">
            <a:avLst/>
          </a:prstGeom>
        </p:spPr>
      </p:pic>
      <p:pic>
        <p:nvPicPr>
          <p:cNvPr id="10" name="图片 9"/>
          <p:cNvPicPr>
            <a:picLocks noChangeAspect="1"/>
          </p:cNvPicPr>
          <p:nvPr/>
        </p:nvPicPr>
        <p:blipFill>
          <a:blip r:embed="rId5"/>
          <a:stretch>
            <a:fillRect/>
          </a:stretch>
        </p:blipFill>
        <p:spPr>
          <a:xfrm>
            <a:off x="3556635" y="768350"/>
            <a:ext cx="3886200" cy="5810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LSTM</a:t>
            </a:r>
            <a:r>
              <a:rPr lang="zh-CN" altLang="en-US" b="1">
                <a:solidFill>
                  <a:schemeClr val="tx1">
                    <a:lumMod val="85000"/>
                    <a:lumOff val="15000"/>
                  </a:schemeClr>
                </a:solidFill>
              </a:rPr>
              <a:t>模型</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3" name="图片 2"/>
          <p:cNvPicPr>
            <a:picLocks noChangeAspect="1"/>
          </p:cNvPicPr>
          <p:nvPr/>
        </p:nvPicPr>
        <p:blipFill>
          <a:blip r:embed="rId1"/>
          <a:stretch>
            <a:fillRect/>
          </a:stretch>
        </p:blipFill>
        <p:spPr>
          <a:xfrm>
            <a:off x="676275" y="897255"/>
            <a:ext cx="7309485" cy="2288540"/>
          </a:xfrm>
          <a:prstGeom prst="rect">
            <a:avLst/>
          </a:prstGeom>
        </p:spPr>
      </p:pic>
      <p:sp>
        <p:nvSpPr>
          <p:cNvPr id="5" name="文本框 4"/>
          <p:cNvSpPr txBox="1"/>
          <p:nvPr/>
        </p:nvSpPr>
        <p:spPr>
          <a:xfrm>
            <a:off x="826770" y="3185795"/>
            <a:ext cx="7158355" cy="1322070"/>
          </a:xfrm>
          <a:prstGeom prst="rect">
            <a:avLst/>
          </a:prstGeom>
          <a:noFill/>
        </p:spPr>
        <p:txBody>
          <a:bodyPr wrap="square" rtlCol="0">
            <a:spAutoFit/>
          </a:bodyPr>
          <a:p>
            <a:r>
              <a:rPr lang="zh-CN" altLang="en-US" sz="2000"/>
              <a:t>第四步：根据输入的</a:t>
            </a:r>
            <a:r>
              <a:rPr lang="en-US" altLang="zh-CN" sz="2000"/>
              <a:t>h</a:t>
            </a:r>
            <a:r>
              <a:rPr lang="en-US" altLang="zh-CN" sz="2000" baseline="-25000"/>
              <a:t>t-1</a:t>
            </a:r>
            <a:r>
              <a:rPr lang="zh-CN" altLang="en-US" sz="2000"/>
              <a:t>和</a:t>
            </a:r>
            <a:r>
              <a:rPr lang="en-US" altLang="zh-CN" sz="2000"/>
              <a:t>x</a:t>
            </a:r>
            <a:r>
              <a:rPr lang="en-US" altLang="zh-CN" sz="2000" baseline="-25000"/>
              <a:t>t</a:t>
            </a:r>
            <a:r>
              <a:rPr lang="zh-CN" altLang="en-US" sz="2000"/>
              <a:t>来判断输出细胞的哪些状态特征。需要将输入经过一个称为输出门的sigmoid层得到判断条件，然后将细胞状态经过tanh层得到一个-1~1之间值的向量，该向量与输出门得到的判断条件相乘就得到了最终该RNN单元的输出。</a:t>
            </a:r>
            <a:endParaRPr lang="zh-CN" altLang="en-US" sz="2000"/>
          </a:p>
        </p:txBody>
      </p:sp>
      <p:pic>
        <p:nvPicPr>
          <p:cNvPr id="6" name="图片 5"/>
          <p:cNvPicPr>
            <a:picLocks noChangeAspect="1"/>
          </p:cNvPicPr>
          <p:nvPr/>
        </p:nvPicPr>
        <p:blipFill>
          <a:blip r:embed="rId2"/>
          <a:stretch>
            <a:fillRect/>
          </a:stretch>
        </p:blipFill>
        <p:spPr>
          <a:xfrm>
            <a:off x="4160520" y="769620"/>
            <a:ext cx="1704975" cy="60007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LSTM</a:t>
            </a:r>
            <a:r>
              <a:rPr lang="zh-CN" altLang="en-US" b="1">
                <a:solidFill>
                  <a:schemeClr val="tx1">
                    <a:lumMod val="85000"/>
                    <a:lumOff val="15000"/>
                  </a:schemeClr>
                </a:solidFill>
              </a:rPr>
              <a:t>模型</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3" name="图片 2"/>
          <p:cNvPicPr>
            <a:picLocks noChangeAspect="1"/>
          </p:cNvPicPr>
          <p:nvPr/>
        </p:nvPicPr>
        <p:blipFill>
          <a:blip r:embed="rId1"/>
          <a:stretch>
            <a:fillRect/>
          </a:stretch>
        </p:blipFill>
        <p:spPr>
          <a:xfrm>
            <a:off x="294005" y="2166620"/>
            <a:ext cx="3501390" cy="1473200"/>
          </a:xfrm>
          <a:prstGeom prst="rect">
            <a:avLst/>
          </a:prstGeom>
        </p:spPr>
      </p:pic>
      <p:pic>
        <p:nvPicPr>
          <p:cNvPr id="5" name="图片 4"/>
          <p:cNvPicPr>
            <a:picLocks noChangeAspect="1"/>
          </p:cNvPicPr>
          <p:nvPr/>
        </p:nvPicPr>
        <p:blipFill>
          <a:blip r:embed="rId2"/>
          <a:stretch>
            <a:fillRect/>
          </a:stretch>
        </p:blipFill>
        <p:spPr>
          <a:xfrm>
            <a:off x="3932555" y="817880"/>
            <a:ext cx="4199890" cy="3869055"/>
          </a:xfrm>
          <a:prstGeom prst="rect">
            <a:avLst/>
          </a:prstGeom>
        </p:spPr>
      </p:pic>
      <p:pic>
        <p:nvPicPr>
          <p:cNvPr id="6" name="图片 5"/>
          <p:cNvPicPr>
            <a:picLocks noChangeAspect="1"/>
          </p:cNvPicPr>
          <p:nvPr/>
        </p:nvPicPr>
        <p:blipFill>
          <a:blip r:embed="rId3"/>
          <a:stretch>
            <a:fillRect/>
          </a:stretch>
        </p:blipFill>
        <p:spPr>
          <a:xfrm>
            <a:off x="1430655" y="935355"/>
            <a:ext cx="1228725" cy="60007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GRU</a:t>
            </a:r>
            <a:r>
              <a:rPr lang="zh-CN" altLang="en-US" b="1">
                <a:solidFill>
                  <a:schemeClr val="tx1">
                    <a:lumMod val="85000"/>
                    <a:lumOff val="15000"/>
                  </a:schemeClr>
                </a:solidFill>
              </a:rPr>
              <a:t>模型</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4" name="图片 3"/>
          <p:cNvPicPr>
            <a:picLocks noChangeAspect="1"/>
          </p:cNvPicPr>
          <p:nvPr/>
        </p:nvPicPr>
        <p:blipFill>
          <a:blip r:embed="rId1"/>
          <a:stretch>
            <a:fillRect/>
          </a:stretch>
        </p:blipFill>
        <p:spPr>
          <a:xfrm>
            <a:off x="4005580" y="1286510"/>
            <a:ext cx="4498975" cy="3004820"/>
          </a:xfrm>
          <a:prstGeom prst="rect">
            <a:avLst/>
          </a:prstGeom>
        </p:spPr>
      </p:pic>
      <p:sp>
        <p:nvSpPr>
          <p:cNvPr id="5" name="文本框 4"/>
          <p:cNvSpPr txBox="1"/>
          <p:nvPr/>
        </p:nvSpPr>
        <p:spPr>
          <a:xfrm>
            <a:off x="177800" y="1374140"/>
            <a:ext cx="3750945" cy="2830195"/>
          </a:xfrm>
          <a:prstGeom prst="rect">
            <a:avLst/>
          </a:prstGeom>
          <a:noFill/>
        </p:spPr>
        <p:txBody>
          <a:bodyPr wrap="square" rtlCol="0">
            <a:spAutoFit/>
          </a:bodyPr>
          <a:p>
            <a:r>
              <a:rPr lang="zh-CN" altLang="en-US" sz="2000"/>
              <a:t>在GRU模型中只有两个门：</a:t>
            </a:r>
            <a:endParaRPr lang="zh-CN" altLang="en-US" sz="2000"/>
          </a:p>
          <a:p>
            <a:r>
              <a:rPr lang="zh-CN" altLang="en-US" sz="2000"/>
              <a:t>  重置门（r）：控制前一状态有多少信息被写入到当前的候选状态     上的程度，重置门越小，前一状态的信息被写入的越少。</a:t>
            </a:r>
            <a:endParaRPr lang="zh-CN" altLang="en-US" sz="2000"/>
          </a:p>
          <a:p>
            <a:r>
              <a:rPr lang="zh-CN" altLang="en-US" sz="2000"/>
              <a:t>  更新门（z）：控制前一时刻的状态信息与候选状态信息被带入到当前状态中的程度。</a:t>
            </a:r>
            <a:endParaRPr lang="zh-CN" altLang="en-US"/>
          </a:p>
          <a:p>
            <a:endParaRPr lang="zh-CN" altLang="en-US"/>
          </a:p>
        </p:txBody>
      </p:sp>
      <p:pic>
        <p:nvPicPr>
          <p:cNvPr id="6" name="图片 5"/>
          <p:cNvPicPr>
            <a:picLocks noChangeAspect="1"/>
          </p:cNvPicPr>
          <p:nvPr/>
        </p:nvPicPr>
        <p:blipFill>
          <a:blip r:embed="rId2"/>
          <a:stretch>
            <a:fillRect/>
          </a:stretch>
        </p:blipFill>
        <p:spPr>
          <a:xfrm>
            <a:off x="505460" y="2314575"/>
            <a:ext cx="314325" cy="314325"/>
          </a:xfrm>
          <a:prstGeom prst="rect">
            <a:avLst/>
          </a:prstGeom>
        </p:spPr>
      </p:pic>
      <p:pic>
        <p:nvPicPr>
          <p:cNvPr id="7" name="图片 6"/>
          <p:cNvPicPr>
            <a:picLocks noChangeAspect="1"/>
          </p:cNvPicPr>
          <p:nvPr/>
        </p:nvPicPr>
        <p:blipFill>
          <a:blip r:embed="rId3"/>
          <a:stretch>
            <a:fillRect/>
          </a:stretch>
        </p:blipFill>
        <p:spPr>
          <a:xfrm>
            <a:off x="177800" y="2999740"/>
            <a:ext cx="247650" cy="247650"/>
          </a:xfrm>
          <a:prstGeom prst="rect">
            <a:avLst/>
          </a:prstGeom>
        </p:spPr>
      </p:pic>
      <p:pic>
        <p:nvPicPr>
          <p:cNvPr id="8" name="图片 7"/>
          <p:cNvPicPr>
            <a:picLocks noChangeAspect="1"/>
          </p:cNvPicPr>
          <p:nvPr/>
        </p:nvPicPr>
        <p:blipFill>
          <a:blip r:embed="rId3"/>
          <a:stretch>
            <a:fillRect/>
          </a:stretch>
        </p:blipFill>
        <p:spPr>
          <a:xfrm>
            <a:off x="177800" y="1774190"/>
            <a:ext cx="247650" cy="2476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GRU</a:t>
            </a:r>
            <a:r>
              <a:rPr lang="zh-CN" altLang="en-US" b="1">
                <a:solidFill>
                  <a:schemeClr val="tx1">
                    <a:lumMod val="85000"/>
                    <a:lumOff val="15000"/>
                  </a:schemeClr>
                </a:solidFill>
              </a:rPr>
              <a:t>模型</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4" name="图片 3"/>
          <p:cNvPicPr>
            <a:picLocks noChangeAspect="1"/>
          </p:cNvPicPr>
          <p:nvPr/>
        </p:nvPicPr>
        <p:blipFill>
          <a:blip r:embed="rId1"/>
          <a:stretch>
            <a:fillRect/>
          </a:stretch>
        </p:blipFill>
        <p:spPr>
          <a:xfrm>
            <a:off x="154940" y="1262380"/>
            <a:ext cx="8833485" cy="282892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zh-CN" b="1">
                <a:solidFill>
                  <a:schemeClr val="tx1">
                    <a:lumMod val="85000"/>
                    <a:lumOff val="15000"/>
                  </a:schemeClr>
                </a:solidFill>
              </a:rPr>
              <a:t>循环神经网络</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743585" y="1017270"/>
            <a:ext cx="2995930" cy="3430905"/>
          </a:xfrm>
          <a:prstGeom prst="rect">
            <a:avLst/>
          </a:prstGeom>
        </p:spPr>
      </p:pic>
      <p:pic>
        <p:nvPicPr>
          <p:cNvPr id="3" name="图片 2"/>
          <p:cNvPicPr>
            <a:picLocks noChangeAspect="1"/>
          </p:cNvPicPr>
          <p:nvPr/>
        </p:nvPicPr>
        <p:blipFill>
          <a:blip r:embed="rId2"/>
          <a:stretch>
            <a:fillRect/>
          </a:stretch>
        </p:blipFill>
        <p:spPr>
          <a:xfrm>
            <a:off x="3962400" y="890270"/>
            <a:ext cx="1619885" cy="2558415"/>
          </a:xfrm>
          <a:prstGeom prst="rect">
            <a:avLst/>
          </a:prstGeom>
        </p:spPr>
      </p:pic>
      <p:pic>
        <p:nvPicPr>
          <p:cNvPr id="8" name="图片 7"/>
          <p:cNvPicPr>
            <a:picLocks noChangeAspect="1"/>
          </p:cNvPicPr>
          <p:nvPr/>
        </p:nvPicPr>
        <p:blipFill>
          <a:blip r:embed="rId3"/>
          <a:stretch>
            <a:fillRect/>
          </a:stretch>
        </p:blipFill>
        <p:spPr>
          <a:xfrm>
            <a:off x="3211830" y="3448685"/>
            <a:ext cx="2370455" cy="1336040"/>
          </a:xfrm>
          <a:prstGeom prst="rect">
            <a:avLst/>
          </a:prstGeom>
        </p:spPr>
      </p:pic>
      <p:pic>
        <p:nvPicPr>
          <p:cNvPr id="9" name="图片 8"/>
          <p:cNvPicPr>
            <a:picLocks noChangeAspect="1"/>
          </p:cNvPicPr>
          <p:nvPr/>
        </p:nvPicPr>
        <p:blipFill>
          <a:blip r:embed="rId4"/>
          <a:stretch>
            <a:fillRect/>
          </a:stretch>
        </p:blipFill>
        <p:spPr>
          <a:xfrm>
            <a:off x="5621020" y="890270"/>
            <a:ext cx="2492375" cy="368490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411035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LSTM</a:t>
            </a:r>
            <a:r>
              <a:rPr lang="zh-CN" altLang="en-US" b="1">
                <a:solidFill>
                  <a:schemeClr val="tx1">
                    <a:lumMod val="85000"/>
                    <a:lumOff val="15000"/>
                  </a:schemeClr>
                </a:solidFill>
              </a:rPr>
              <a:t>如何解决梯度消失</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395605" y="989965"/>
            <a:ext cx="8107045" cy="351726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395605" y="208915"/>
            <a:ext cx="411035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LSTM</a:t>
            </a:r>
            <a:r>
              <a:rPr lang="zh-CN" altLang="en-US" b="1">
                <a:solidFill>
                  <a:schemeClr val="tx1">
                    <a:lumMod val="85000"/>
                    <a:lumOff val="15000"/>
                  </a:schemeClr>
                </a:solidFill>
              </a:rPr>
              <a:t>如何解决梯度消失</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3" name="图片 2"/>
          <p:cNvPicPr>
            <a:picLocks noChangeAspect="1"/>
          </p:cNvPicPr>
          <p:nvPr/>
        </p:nvPicPr>
        <p:blipFill>
          <a:blip r:embed="rId1"/>
          <a:stretch>
            <a:fillRect/>
          </a:stretch>
        </p:blipFill>
        <p:spPr>
          <a:xfrm>
            <a:off x="395605" y="911225"/>
            <a:ext cx="7745730" cy="352171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395605" y="208915"/>
            <a:ext cx="411035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LSTM</a:t>
            </a:r>
            <a:r>
              <a:rPr lang="zh-CN" altLang="en-US" b="1">
                <a:solidFill>
                  <a:schemeClr val="tx1">
                    <a:lumMod val="85000"/>
                    <a:lumOff val="15000"/>
                  </a:schemeClr>
                </a:solidFill>
              </a:rPr>
              <a:t>如何解决梯度消失</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3" name="图片 2"/>
          <p:cNvPicPr>
            <a:picLocks noChangeAspect="1"/>
          </p:cNvPicPr>
          <p:nvPr/>
        </p:nvPicPr>
        <p:blipFill>
          <a:blip r:embed="rId1"/>
          <a:stretch>
            <a:fillRect/>
          </a:stretch>
        </p:blipFill>
        <p:spPr>
          <a:xfrm>
            <a:off x="395605" y="904240"/>
            <a:ext cx="8152765" cy="367284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436880"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zh-CN" b="1">
                <a:solidFill>
                  <a:schemeClr val="tx1">
                    <a:lumMod val="85000"/>
                    <a:lumOff val="15000"/>
                  </a:schemeClr>
                </a:solidFill>
              </a:rPr>
              <a:t>双向</a:t>
            </a:r>
            <a:r>
              <a:rPr lang="en-US" altLang="zh-CN" b="1">
                <a:solidFill>
                  <a:schemeClr val="tx1">
                    <a:lumMod val="85000"/>
                    <a:lumOff val="15000"/>
                  </a:schemeClr>
                </a:solidFill>
              </a:rPr>
              <a:t>RNN</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3" name="图片 2"/>
          <p:cNvPicPr>
            <a:picLocks noChangeAspect="1"/>
          </p:cNvPicPr>
          <p:nvPr/>
        </p:nvPicPr>
        <p:blipFill>
          <a:blip r:embed="rId1"/>
          <a:stretch>
            <a:fillRect/>
          </a:stretch>
        </p:blipFill>
        <p:spPr>
          <a:xfrm>
            <a:off x="350520" y="1101090"/>
            <a:ext cx="3643630" cy="1969135"/>
          </a:xfrm>
          <a:prstGeom prst="rect">
            <a:avLst/>
          </a:prstGeom>
        </p:spPr>
      </p:pic>
      <p:pic>
        <p:nvPicPr>
          <p:cNvPr id="5" name="图片 4"/>
          <p:cNvPicPr>
            <a:picLocks noChangeAspect="1"/>
          </p:cNvPicPr>
          <p:nvPr/>
        </p:nvPicPr>
        <p:blipFill>
          <a:blip r:embed="rId2"/>
          <a:stretch>
            <a:fillRect/>
          </a:stretch>
        </p:blipFill>
        <p:spPr>
          <a:xfrm>
            <a:off x="4115435" y="774065"/>
            <a:ext cx="4934585" cy="1950720"/>
          </a:xfrm>
          <a:prstGeom prst="rect">
            <a:avLst/>
          </a:prstGeom>
        </p:spPr>
      </p:pic>
      <p:sp>
        <p:nvSpPr>
          <p:cNvPr id="6" name="文本框 5"/>
          <p:cNvSpPr txBox="1"/>
          <p:nvPr/>
        </p:nvSpPr>
        <p:spPr>
          <a:xfrm>
            <a:off x="350520" y="3163570"/>
            <a:ext cx="5512435" cy="1322070"/>
          </a:xfrm>
          <a:prstGeom prst="rect">
            <a:avLst/>
          </a:prstGeom>
          <a:noFill/>
        </p:spPr>
        <p:txBody>
          <a:bodyPr wrap="square" rtlCol="0">
            <a:spAutoFit/>
          </a:bodyPr>
          <a:p>
            <a:r>
              <a:rPr lang="zh-CN" altLang="en-US" sz="2000">
                <a:latin typeface="宋体" panose="02010600030101010101" pitchFamily="2" charset="-122"/>
                <a:cs typeface="宋体" panose="02010600030101010101" pitchFamily="2" charset="-122"/>
              </a:rPr>
              <a:t>简单版本的循环神经网络无法对此进行建模，因此，需要双向循环神经网络。</a:t>
            </a:r>
            <a:endParaRPr lang="zh-CN" altLang="en-US" sz="2000">
              <a:latin typeface="宋体" panose="02010600030101010101" pitchFamily="2" charset="-122"/>
              <a:cs typeface="宋体" panose="02010600030101010101" pitchFamily="2" charset="-122"/>
            </a:endParaRPr>
          </a:p>
          <a:p>
            <a:r>
              <a:rPr lang="zh-CN" altLang="en-US" sz="2000">
                <a:latin typeface="宋体" panose="02010600030101010101" pitchFamily="2" charset="-122"/>
                <a:cs typeface="宋体" panose="02010600030101010101" pitchFamily="2" charset="-122"/>
              </a:rPr>
              <a:t>正向计算和反向计算不共享权重，也就是说</a:t>
            </a:r>
            <a:r>
              <a:rPr lang="en-US" altLang="zh-CN" sz="2000">
                <a:latin typeface="宋体" panose="02010600030101010101" pitchFamily="2" charset="-122"/>
                <a:cs typeface="宋体" panose="02010600030101010101" pitchFamily="2" charset="-122"/>
              </a:rPr>
              <a:t>U</a:t>
            </a:r>
            <a:r>
              <a:rPr lang="zh-CN" altLang="en-US" sz="2000">
                <a:latin typeface="宋体" panose="02010600030101010101" pitchFamily="2" charset="-122"/>
                <a:cs typeface="宋体" panose="02010600030101010101" pitchFamily="2" charset="-122"/>
              </a:rPr>
              <a:t>和</a:t>
            </a:r>
            <a:r>
              <a:rPr lang="en-US" altLang="zh-CN" sz="2000">
                <a:latin typeface="宋体" panose="02010600030101010101" pitchFamily="2" charset="-122"/>
                <a:cs typeface="宋体" panose="02010600030101010101" pitchFamily="2" charset="-122"/>
              </a:rPr>
              <a:t>U'</a:t>
            </a:r>
            <a:r>
              <a:rPr lang="zh-CN" altLang="en-US" sz="2000">
                <a:latin typeface="宋体" panose="02010600030101010101" pitchFamily="2" charset="-122"/>
                <a:cs typeface="宋体" panose="02010600030101010101" pitchFamily="2" charset="-122"/>
              </a:rPr>
              <a:t>、</a:t>
            </a:r>
            <a:r>
              <a:rPr lang="en-US" altLang="zh-CN" sz="2000">
                <a:latin typeface="宋体" panose="02010600030101010101" pitchFamily="2" charset="-122"/>
                <a:cs typeface="宋体" panose="02010600030101010101" pitchFamily="2" charset="-122"/>
              </a:rPr>
              <a:t>W</a:t>
            </a:r>
            <a:r>
              <a:rPr lang="zh-CN" altLang="en-US" sz="2000">
                <a:latin typeface="宋体" panose="02010600030101010101" pitchFamily="2" charset="-122"/>
                <a:cs typeface="宋体" panose="02010600030101010101" pitchFamily="2" charset="-122"/>
              </a:rPr>
              <a:t>和</a:t>
            </a:r>
            <a:r>
              <a:rPr lang="en-US" altLang="zh-CN" sz="2000">
                <a:latin typeface="宋体" panose="02010600030101010101" pitchFamily="2" charset="-122"/>
                <a:cs typeface="宋体" panose="02010600030101010101" pitchFamily="2" charset="-122"/>
              </a:rPr>
              <a:t>W'</a:t>
            </a:r>
            <a:r>
              <a:rPr lang="zh-CN" altLang="en-US" sz="2000">
                <a:latin typeface="宋体" panose="02010600030101010101" pitchFamily="2" charset="-122"/>
                <a:cs typeface="宋体" panose="02010600030101010101" pitchFamily="2" charset="-122"/>
              </a:rPr>
              <a:t>、</a:t>
            </a:r>
            <a:r>
              <a:rPr lang="en-US" altLang="zh-CN" sz="2000">
                <a:latin typeface="宋体" panose="02010600030101010101" pitchFamily="2" charset="-122"/>
                <a:cs typeface="宋体" panose="02010600030101010101" pitchFamily="2" charset="-122"/>
              </a:rPr>
              <a:t>V</a:t>
            </a:r>
            <a:r>
              <a:rPr lang="zh-CN" altLang="en-US" sz="2000">
                <a:latin typeface="宋体" panose="02010600030101010101" pitchFamily="2" charset="-122"/>
                <a:cs typeface="宋体" panose="02010600030101010101" pitchFamily="2" charset="-122"/>
              </a:rPr>
              <a:t>和</a:t>
            </a:r>
            <a:r>
              <a:rPr lang="en-US" altLang="zh-CN" sz="2000">
                <a:latin typeface="宋体" panose="02010600030101010101" pitchFamily="2" charset="-122"/>
                <a:cs typeface="宋体" panose="02010600030101010101" pitchFamily="2" charset="-122"/>
              </a:rPr>
              <a:t>V'</a:t>
            </a:r>
            <a:r>
              <a:rPr lang="zh-CN" altLang="en-US" sz="2000">
                <a:latin typeface="宋体" panose="02010600030101010101" pitchFamily="2" charset="-122"/>
                <a:cs typeface="宋体" panose="02010600030101010101" pitchFamily="2" charset="-122"/>
              </a:rPr>
              <a:t>都是不同的矩阵权重</a:t>
            </a:r>
            <a:endParaRPr lang="zh-CN" altLang="en-US" sz="2000">
              <a:latin typeface="宋体" panose="02010600030101010101" pitchFamily="2" charset="-122"/>
              <a:cs typeface="宋体" panose="02010600030101010101" pitchFamily="2" charset="-122"/>
            </a:endParaRPr>
          </a:p>
        </p:txBody>
      </p:sp>
      <p:pic>
        <p:nvPicPr>
          <p:cNvPr id="7" name="图片 6"/>
          <p:cNvPicPr>
            <a:picLocks noChangeAspect="1"/>
          </p:cNvPicPr>
          <p:nvPr/>
        </p:nvPicPr>
        <p:blipFill>
          <a:blip r:embed="rId3"/>
          <a:stretch>
            <a:fillRect/>
          </a:stretch>
        </p:blipFill>
        <p:spPr>
          <a:xfrm>
            <a:off x="6645910" y="2724785"/>
            <a:ext cx="1539875" cy="199580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stacked RNN</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335280" y="1110615"/>
            <a:ext cx="7982585" cy="321119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436880"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RNN</a:t>
            </a:r>
            <a:r>
              <a:rPr lang="zh-CN" altLang="en-US" b="1">
                <a:solidFill>
                  <a:schemeClr val="tx1">
                    <a:lumMod val="85000"/>
                    <a:lumOff val="15000"/>
                  </a:schemeClr>
                </a:solidFill>
              </a:rPr>
              <a:t>使用场景</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436880" y="864235"/>
            <a:ext cx="7226300" cy="341566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zh-CN" b="1">
                <a:solidFill>
                  <a:schemeClr val="tx1">
                    <a:lumMod val="85000"/>
                    <a:lumOff val="15000"/>
                  </a:schemeClr>
                </a:solidFill>
              </a:rPr>
              <a:t>总结</a:t>
            </a:r>
            <a:r>
              <a:rPr lang="en-US" altLang="zh-CN" b="1">
                <a:solidFill>
                  <a:schemeClr val="tx1">
                    <a:lumMod val="85000"/>
                    <a:lumOff val="15000"/>
                  </a:schemeClr>
                </a:solidFill>
              </a:rPr>
              <a:t>RNN</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554355" y="836295"/>
            <a:ext cx="7431405" cy="358457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zh-CN" b="1">
                <a:solidFill>
                  <a:schemeClr val="tx1">
                    <a:lumMod val="85000"/>
                    <a:lumOff val="15000"/>
                  </a:schemeClr>
                </a:solidFill>
              </a:rPr>
              <a:t>总结</a:t>
            </a:r>
            <a:r>
              <a:rPr lang="en-US" altLang="zh-CN" b="1">
                <a:solidFill>
                  <a:schemeClr val="tx1">
                    <a:lumMod val="85000"/>
                    <a:lumOff val="15000"/>
                  </a:schemeClr>
                </a:solidFill>
              </a:rPr>
              <a:t>RNN</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3" name="图片 2"/>
          <p:cNvPicPr>
            <a:picLocks noChangeAspect="1"/>
          </p:cNvPicPr>
          <p:nvPr/>
        </p:nvPicPr>
        <p:blipFill>
          <a:blip r:embed="rId1"/>
          <a:stretch>
            <a:fillRect/>
          </a:stretch>
        </p:blipFill>
        <p:spPr>
          <a:xfrm>
            <a:off x="670560" y="2013585"/>
            <a:ext cx="7592695" cy="193865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p:cNvSpPr/>
          <p:nvPr>
            <p:ph type="subTitle" idx="4294967295"/>
          </p:nvPr>
        </p:nvSpPr>
        <p:spPr>
          <a:xfrm>
            <a:off x="5741035" y="3709035"/>
            <a:ext cx="2463165" cy="880745"/>
          </a:xfrm>
        </p:spPr>
        <p:txBody>
          <a:bodyPr>
            <a:normAutofit/>
          </a:bodyPr>
          <a:p>
            <a:pPr marL="0" indent="0" algn="l">
              <a:buNone/>
            </a:pPr>
            <a:r>
              <a:rPr lang="zh-CN" sz="1800" b="1">
                <a:solidFill>
                  <a:schemeClr val="tx1">
                    <a:lumMod val="50000"/>
                    <a:lumOff val="50000"/>
                  </a:schemeClr>
                </a:solidFill>
                <a:latin typeface="微软雅黑" panose="020B0503020204020204" charset="-122"/>
                <a:ea typeface="微软雅黑" panose="020B0503020204020204" charset="-122"/>
              </a:rPr>
              <a:t>汇报人：张光伟</a:t>
            </a:r>
            <a:endParaRPr lang="en-US" sz="1800" b="1">
              <a:solidFill>
                <a:schemeClr val="tx1">
                  <a:lumMod val="50000"/>
                  <a:lumOff val="50000"/>
                </a:schemeClr>
              </a:solidFill>
              <a:latin typeface="微软雅黑" panose="020B0503020204020204" charset="-122"/>
              <a:ea typeface="微软雅黑" panose="020B0503020204020204" charset="-122"/>
            </a:endParaRPr>
          </a:p>
          <a:p>
            <a:pPr marL="0" indent="0" algn="l">
              <a:buNone/>
            </a:pPr>
            <a:r>
              <a:rPr lang="en-US" sz="1800" b="1">
                <a:solidFill>
                  <a:schemeClr val="tx1">
                    <a:lumMod val="50000"/>
                    <a:lumOff val="50000"/>
                  </a:schemeClr>
                </a:solidFill>
                <a:latin typeface="微软雅黑" panose="020B0503020204020204" charset="-122"/>
                <a:ea typeface="微软雅黑" panose="020B0503020204020204" charset="-122"/>
              </a:rPr>
              <a:t>2020-12-27</a:t>
            </a:r>
            <a:endParaRPr lang="zh-CN" altLang="en-US" sz="1800" b="1">
              <a:solidFill>
                <a:schemeClr val="tx1">
                  <a:lumMod val="50000"/>
                  <a:lumOff val="50000"/>
                </a:schemeClr>
              </a:solidFill>
              <a:latin typeface="微软雅黑" panose="020B0503020204020204" charset="-122"/>
              <a:ea typeface="微软雅黑" panose="020B0503020204020204" charset="-122"/>
            </a:endParaRPr>
          </a:p>
        </p:txBody>
      </p:sp>
      <p:sp>
        <p:nvSpPr>
          <p:cNvPr id="6" name="矩形 5"/>
          <p:cNvSpPr/>
          <p:nvPr/>
        </p:nvSpPr>
        <p:spPr>
          <a:xfrm>
            <a:off x="0" y="1779280"/>
            <a:ext cx="9144000" cy="1584176"/>
          </a:xfrm>
          <a:prstGeom prst="rect">
            <a:avLst/>
          </a:prstGeom>
          <a:solidFill>
            <a:schemeClr val="accent1"/>
          </a:solidFill>
          <a:ln>
            <a:noFill/>
          </a:ln>
        </p:spPr>
        <p:txBody>
          <a:bodyPr/>
          <a:p>
            <a:endParaRPr lang="zh-CN">
              <a:ea typeface="宋体" panose="02010600030101010101" pitchFamily="2" charset="-122"/>
            </a:endParaRPr>
          </a:p>
        </p:txBody>
      </p:sp>
      <p:sp>
        <p:nvSpPr>
          <p:cNvPr id="7" name="文本框 6"/>
          <p:cNvSpPr txBox="1"/>
          <p:nvPr/>
        </p:nvSpPr>
        <p:spPr>
          <a:xfrm>
            <a:off x="3559810" y="2218690"/>
            <a:ext cx="1682750" cy="706755"/>
          </a:xfrm>
          <a:prstGeom prst="rect">
            <a:avLst/>
          </a:prstGeom>
          <a:noFill/>
        </p:spPr>
        <p:txBody>
          <a:bodyPr wrap="square" rtlCol="0">
            <a:spAutoFit/>
          </a:bodyPr>
          <a:p>
            <a:r>
              <a:rPr lang="zh-CN" altLang="en-US" sz="4000"/>
              <a:t>谢 谢 ！</a:t>
            </a:r>
            <a:endParaRPr lang="zh-CN" altLang="en-US" sz="4000"/>
          </a:p>
        </p:txBody>
      </p:sp>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zh-CN" b="1">
                <a:solidFill>
                  <a:schemeClr val="tx1">
                    <a:lumMod val="85000"/>
                    <a:lumOff val="15000"/>
                  </a:schemeClr>
                </a:solidFill>
              </a:rPr>
              <a:t>循环神经网络</a:t>
            </a:r>
            <a:r>
              <a:rPr lang="zh-CN" b="1">
                <a:solidFill>
                  <a:schemeClr val="tx1">
                    <a:lumMod val="85000"/>
                    <a:lumOff val="15000"/>
                  </a:schemeClr>
                </a:solidFill>
              </a:rPr>
              <a:t> </a:t>
            </a:r>
            <a:endParaRPr lang="zh-CN" sz="1600" b="1">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324675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zh-CN" b="1">
                <a:solidFill>
                  <a:schemeClr val="tx1">
                    <a:lumMod val="85000"/>
                    <a:lumOff val="15000"/>
                  </a:schemeClr>
                </a:solidFill>
              </a:rPr>
              <a:t>为什么需要</a:t>
            </a:r>
            <a:r>
              <a:rPr lang="en-US" altLang="zh-CN" b="1">
                <a:solidFill>
                  <a:schemeClr val="tx1">
                    <a:lumMod val="85000"/>
                    <a:lumOff val="15000"/>
                  </a:schemeClr>
                </a:solidFill>
              </a:rPr>
              <a:t>RNN</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190500" y="996315"/>
            <a:ext cx="8575040" cy="346138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RNN</a:t>
            </a:r>
            <a:r>
              <a:rPr lang="zh-CN" altLang="en-US" b="1">
                <a:solidFill>
                  <a:schemeClr val="tx1">
                    <a:lumMod val="85000"/>
                    <a:lumOff val="15000"/>
                  </a:schemeClr>
                </a:solidFill>
              </a:rPr>
              <a:t>结构</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252730" y="886460"/>
            <a:ext cx="8401685" cy="361569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RNN</a:t>
            </a:r>
            <a:r>
              <a:rPr lang="zh-CN" altLang="en-US" b="1">
                <a:solidFill>
                  <a:schemeClr val="tx1">
                    <a:lumMod val="85000"/>
                    <a:lumOff val="15000"/>
                  </a:schemeClr>
                </a:solidFill>
              </a:rPr>
              <a:t>结构</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642620" y="829310"/>
            <a:ext cx="7411720" cy="348488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sym typeface="+mn-ea"/>
              </a:rPr>
              <a:t>RNN</a:t>
            </a:r>
            <a:r>
              <a:rPr lang="zh-CN" altLang="en-US" b="1">
                <a:solidFill>
                  <a:schemeClr val="tx1">
                    <a:lumMod val="85000"/>
                    <a:lumOff val="15000"/>
                  </a:schemeClr>
                </a:solidFill>
                <a:sym typeface="+mn-ea"/>
              </a:rPr>
              <a:t>结构</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735330" y="1153795"/>
            <a:ext cx="3162935" cy="3021330"/>
          </a:xfrm>
          <a:prstGeom prst="rect">
            <a:avLst/>
          </a:prstGeom>
        </p:spPr>
      </p:pic>
      <p:pic>
        <p:nvPicPr>
          <p:cNvPr id="3" name="图片 2"/>
          <p:cNvPicPr>
            <a:picLocks noChangeAspect="1"/>
          </p:cNvPicPr>
          <p:nvPr/>
        </p:nvPicPr>
        <p:blipFill>
          <a:blip r:embed="rId2"/>
          <a:stretch>
            <a:fillRect/>
          </a:stretch>
        </p:blipFill>
        <p:spPr>
          <a:xfrm>
            <a:off x="4142740" y="1229995"/>
            <a:ext cx="3778885" cy="286893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sym typeface="+mn-ea"/>
              </a:rPr>
              <a:t>RNN</a:t>
            </a:r>
            <a:r>
              <a:rPr lang="zh-CN" altLang="en-US" b="1">
                <a:solidFill>
                  <a:schemeClr val="tx1">
                    <a:lumMod val="85000"/>
                    <a:lumOff val="15000"/>
                  </a:schemeClr>
                </a:solidFill>
                <a:sym typeface="+mn-ea"/>
              </a:rPr>
              <a:t>结构</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5" name="图片 4"/>
          <p:cNvPicPr>
            <a:picLocks noChangeAspect="1"/>
          </p:cNvPicPr>
          <p:nvPr/>
        </p:nvPicPr>
        <p:blipFill>
          <a:blip r:embed="rId1"/>
          <a:stretch>
            <a:fillRect/>
          </a:stretch>
        </p:blipFill>
        <p:spPr>
          <a:xfrm>
            <a:off x="395605" y="923290"/>
            <a:ext cx="3580765" cy="922655"/>
          </a:xfrm>
          <a:prstGeom prst="rect">
            <a:avLst/>
          </a:prstGeom>
        </p:spPr>
      </p:pic>
      <p:pic>
        <p:nvPicPr>
          <p:cNvPr id="6" name="图片 5"/>
          <p:cNvPicPr>
            <a:picLocks noChangeAspect="1"/>
          </p:cNvPicPr>
          <p:nvPr/>
        </p:nvPicPr>
        <p:blipFill>
          <a:blip r:embed="rId2"/>
          <a:stretch>
            <a:fillRect/>
          </a:stretch>
        </p:blipFill>
        <p:spPr>
          <a:xfrm>
            <a:off x="439420" y="2022475"/>
            <a:ext cx="2865755" cy="560070"/>
          </a:xfrm>
          <a:prstGeom prst="rect">
            <a:avLst/>
          </a:prstGeom>
        </p:spPr>
      </p:pic>
      <p:pic>
        <p:nvPicPr>
          <p:cNvPr id="7" name="图片 6"/>
          <p:cNvPicPr>
            <a:picLocks noChangeAspect="1"/>
          </p:cNvPicPr>
          <p:nvPr/>
        </p:nvPicPr>
        <p:blipFill>
          <a:blip r:embed="rId3"/>
          <a:stretch>
            <a:fillRect/>
          </a:stretch>
        </p:blipFill>
        <p:spPr>
          <a:xfrm>
            <a:off x="439420" y="2578100"/>
            <a:ext cx="3716020" cy="555625"/>
          </a:xfrm>
          <a:prstGeom prst="rect">
            <a:avLst/>
          </a:prstGeom>
        </p:spPr>
      </p:pic>
      <p:pic>
        <p:nvPicPr>
          <p:cNvPr id="8" name="图片 7"/>
          <p:cNvPicPr>
            <a:picLocks noChangeAspect="1"/>
          </p:cNvPicPr>
          <p:nvPr/>
        </p:nvPicPr>
        <p:blipFill>
          <a:blip r:embed="rId4"/>
          <a:stretch>
            <a:fillRect/>
          </a:stretch>
        </p:blipFill>
        <p:spPr>
          <a:xfrm>
            <a:off x="468630" y="3298825"/>
            <a:ext cx="3735070" cy="1391920"/>
          </a:xfrm>
          <a:prstGeom prst="rect">
            <a:avLst/>
          </a:prstGeom>
        </p:spPr>
      </p:pic>
      <p:pic>
        <p:nvPicPr>
          <p:cNvPr id="9" name="图片 8"/>
          <p:cNvPicPr>
            <a:picLocks noChangeAspect="1"/>
          </p:cNvPicPr>
          <p:nvPr/>
        </p:nvPicPr>
        <p:blipFill>
          <a:blip r:embed="rId5"/>
          <a:stretch>
            <a:fillRect/>
          </a:stretch>
        </p:blipFill>
        <p:spPr>
          <a:xfrm>
            <a:off x="3976370" y="923290"/>
            <a:ext cx="4773930" cy="1684655"/>
          </a:xfrm>
          <a:prstGeom prst="rect">
            <a:avLst/>
          </a:prstGeom>
        </p:spPr>
      </p:pic>
      <p:pic>
        <p:nvPicPr>
          <p:cNvPr id="10" name="图片 9"/>
          <p:cNvPicPr>
            <a:picLocks noChangeAspect="1"/>
          </p:cNvPicPr>
          <p:nvPr/>
        </p:nvPicPr>
        <p:blipFill>
          <a:blip r:embed="rId6"/>
          <a:stretch>
            <a:fillRect/>
          </a:stretch>
        </p:blipFill>
        <p:spPr>
          <a:xfrm>
            <a:off x="5640070" y="2757805"/>
            <a:ext cx="1267460" cy="77914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RNN</a:t>
            </a:r>
            <a:r>
              <a:rPr lang="zh-CN" altLang="en-US" b="1">
                <a:solidFill>
                  <a:schemeClr val="tx1">
                    <a:lumMod val="85000"/>
                    <a:lumOff val="15000"/>
                  </a:schemeClr>
                </a:solidFill>
              </a:rPr>
              <a:t>中的梯度</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530860" y="868680"/>
            <a:ext cx="7359650" cy="365188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395605" y="208915"/>
            <a:ext cx="2666365" cy="448310"/>
          </a:xfrm>
          <a:prstGeom prst="rect">
            <a:avLst/>
          </a:prstGeom>
          <a:solidFill>
            <a:schemeClr val="tx2">
              <a:lumMod val="60000"/>
              <a:lumOff val="40000"/>
            </a:schemeClr>
          </a:solidFill>
        </p:spPr>
        <p:txBody>
          <a:bodyPr vert="horz" lIns="91440" tIns="45720" rIns="91440" bIns="45720" anchor="ctr"/>
          <a:lstStyle>
            <a:lvl1pPr lvl="0" algn="l" defTabSz="914400">
              <a:spcBef>
                <a:spcPct val="0"/>
              </a:spcBef>
              <a:buNone/>
              <a:defRPr sz="2800" kern="1200">
                <a:solidFill>
                  <a:schemeClr val="tx1"/>
                </a:solidFill>
                <a:latin typeface="微软雅黑" panose="020B0503020204020204" charset="-122"/>
                <a:ea typeface="微软雅黑" panose="020B0503020204020204" charset="-122"/>
              </a:defRPr>
            </a:lvl1pPr>
          </a:lstStyle>
          <a:p>
            <a:r>
              <a:rPr lang="en-US" altLang="zh-CN" b="1">
                <a:solidFill>
                  <a:schemeClr val="tx1">
                    <a:lumMod val="85000"/>
                    <a:lumOff val="15000"/>
                  </a:schemeClr>
                </a:solidFill>
              </a:rPr>
              <a:t>RNN</a:t>
            </a:r>
            <a:r>
              <a:rPr lang="zh-CN" altLang="en-US" b="1">
                <a:solidFill>
                  <a:schemeClr val="tx1">
                    <a:lumMod val="85000"/>
                    <a:lumOff val="15000"/>
                  </a:schemeClr>
                </a:solidFill>
              </a:rPr>
              <a:t>中的梯度</a:t>
            </a:r>
            <a:r>
              <a:rPr lang="zh-CN" b="1">
                <a:solidFill>
                  <a:schemeClr val="tx1">
                    <a:lumMod val="85000"/>
                    <a:lumOff val="15000"/>
                  </a:schemeClr>
                </a:solidFill>
              </a:rPr>
              <a:t> </a:t>
            </a:r>
            <a:endParaRPr lang="zh-CN" sz="1600" b="1">
              <a:solidFill>
                <a:schemeClr val="tx1">
                  <a:lumMod val="85000"/>
                  <a:lumOff val="15000"/>
                </a:schemeClr>
              </a:solidFill>
            </a:endParaRPr>
          </a:p>
        </p:txBody>
      </p:sp>
      <p:pic>
        <p:nvPicPr>
          <p:cNvPr id="3" name="图片 2"/>
          <p:cNvPicPr>
            <a:picLocks noChangeAspect="1"/>
          </p:cNvPicPr>
          <p:nvPr/>
        </p:nvPicPr>
        <p:blipFill>
          <a:blip r:embed="rId1"/>
          <a:stretch>
            <a:fillRect/>
          </a:stretch>
        </p:blipFill>
        <p:spPr>
          <a:xfrm>
            <a:off x="459740" y="941705"/>
            <a:ext cx="7694295" cy="358838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1052</Words>
  <Application>WPS 演示</Application>
  <PresentationFormat/>
  <Paragraphs>90</Paragraphs>
  <Slides>28</Slides>
  <Notes>0</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28</vt:i4>
      </vt:variant>
    </vt:vector>
  </HeadingPairs>
  <TitlesOfParts>
    <vt:vector size="47" baseType="lpstr">
      <vt:lpstr>Arial</vt:lpstr>
      <vt:lpstr>宋体</vt:lpstr>
      <vt:lpstr>Wingdings</vt:lpstr>
      <vt:lpstr>Calibri</vt:lpstr>
      <vt:lpstr>微软雅黑</vt:lpstr>
      <vt:lpstr>Arial Unicode MS</vt:lpstr>
      <vt:lpstr>华文楷体</vt:lpstr>
      <vt:lpstr>华文琥珀</vt:lpstr>
      <vt:lpstr>华文隶书</vt:lpstr>
      <vt:lpstr>华文行楷</vt:lpstr>
      <vt:lpstr>华文彩云</vt:lpstr>
      <vt:lpstr>华文新魏</vt:lpstr>
      <vt:lpstr>黑体</vt:lpstr>
      <vt:lpstr>隶书</vt:lpstr>
      <vt:lpstr>等线 Light</vt:lpstr>
      <vt:lpstr>Office 主题​​</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学习汇报</dc:title>
  <dc:creator/>
  <cp:lastModifiedBy>zhishitupu01</cp:lastModifiedBy>
  <cp:revision>10</cp:revision>
  <dcterms:created xsi:type="dcterms:W3CDTF">2020-05-27T01:48:00Z</dcterms:created>
  <dcterms:modified xsi:type="dcterms:W3CDTF">2021-04-11T02:32:07Z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